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commentAuthors.xml" ContentType="application/vnd.openxmlformats-officedocument.presentationml.commentAuthors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olors2.xml" ContentType="application/vnd.ms-office.chartcolorstyle+xml"/>
  <Override PartName="/ppt/charts/style2.xml" ContentType="application/vnd.ms-office.chartstyle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35"/>
  </p:notesMasterIdLst>
  <p:sldIdLst>
    <p:sldId id="256" r:id="rId3"/>
    <p:sldId id="312" r:id="rId4"/>
    <p:sldId id="286" r:id="rId5"/>
    <p:sldId id="285" r:id="rId6"/>
    <p:sldId id="280" r:id="rId7"/>
    <p:sldId id="283" r:id="rId8"/>
    <p:sldId id="294" r:id="rId9"/>
    <p:sldId id="287" r:id="rId10"/>
    <p:sldId id="297" r:id="rId11"/>
    <p:sldId id="300" r:id="rId12"/>
    <p:sldId id="29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13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4" r:id="rId33"/>
    <p:sldId id="31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F552FFB-73A1-48D2-8B13-27455F808547}">
          <p14:sldIdLst>
            <p14:sldId id="256"/>
            <p14:sldId id="312"/>
            <p14:sldId id="286"/>
            <p14:sldId id="285"/>
            <p14:sldId id="280"/>
            <p14:sldId id="283"/>
            <p14:sldId id="294"/>
            <p14:sldId id="287"/>
            <p14:sldId id="297"/>
            <p14:sldId id="300"/>
            <p14:sldId id="295"/>
            <p14:sldId id="316"/>
            <p14:sldId id="317"/>
            <p14:sldId id="318"/>
            <p14:sldId id="319"/>
            <p14:sldId id="320"/>
            <p14:sldId id="321"/>
            <p14:sldId id="322"/>
            <p14:sldId id="313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tika.gupta" initials="g" lastIdx="3" clrIdx="0">
    <p:extLst>
      <p:ext uri="{19B8F6BF-5375-455C-9EA6-DF929625EA0E}">
        <p15:presenceInfo xmlns:p15="http://schemas.microsoft.com/office/powerpoint/2012/main" userId="S-1-5-21-2393973392-930299080-4041974831-21661" providerId="AD"/>
      </p:ext>
    </p:extLst>
  </p:cmAuthor>
  <p:cmAuthor id="2" name="Sachin Suresh" initials="SS" lastIdx="20" clrIdx="1">
    <p:extLst>
      <p:ext uri="{19B8F6BF-5375-455C-9EA6-DF929625EA0E}">
        <p15:presenceInfo xmlns:p15="http://schemas.microsoft.com/office/powerpoint/2012/main" userId="S-1-5-21-2393973392-930299080-4041974831-31302" providerId="AD"/>
      </p:ext>
    </p:extLst>
  </p:cmAuthor>
  <p:cmAuthor id="3" name="Parker James Thomas" initials="PJT" lastIdx="2" clrIdx="2">
    <p:extLst>
      <p:ext uri="{19B8F6BF-5375-455C-9EA6-DF929625EA0E}">
        <p15:presenceInfo xmlns:p15="http://schemas.microsoft.com/office/powerpoint/2012/main" userId="Parker James Thom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6666"/>
    <a:srgbClr val="C00000"/>
    <a:srgbClr val="C21818"/>
    <a:srgbClr val="FF8181"/>
    <a:srgbClr val="217D93"/>
    <a:srgbClr val="717B7B"/>
    <a:srgbClr val="B6ABAB"/>
    <a:srgbClr val="E31A27"/>
    <a:srgbClr val="F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4434" autoAdjust="0"/>
  </p:normalViewPr>
  <p:slideViewPr>
    <p:cSldViewPr snapToGrid="0">
      <p:cViewPr varScale="1">
        <p:scale>
          <a:sx n="66" d="100"/>
          <a:sy n="66" d="100"/>
        </p:scale>
        <p:origin x="4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83-446D-9329-DD2B56A8B2A7}"/>
              </c:ext>
            </c:extLst>
          </c:dPt>
          <c:dLbls>
            <c:dLbl>
              <c:idx val="3"/>
              <c:layout>
                <c:manualLayout>
                  <c:x val="0"/>
                  <c:y val="5.2550020792429465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782407407407407"/>
                      <c:h val="0.1156541822437479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483-446D-9329-DD2B56A8B2A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Base Plan</c:v>
                </c:pt>
                <c:pt idx="1">
                  <c:v>Plan 2</c:v>
                </c:pt>
                <c:pt idx="2">
                  <c:v>Plan 3</c:v>
                </c:pt>
                <c:pt idx="3">
                  <c:v>Plan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</c:v>
                </c:pt>
                <c:pt idx="1">
                  <c:v>0.78</c:v>
                </c:pt>
                <c:pt idx="2">
                  <c:v>0.67</c:v>
                </c:pt>
                <c:pt idx="3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83-446D-9329-DD2B56A8B2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7566880"/>
        <c:axId val="957567424"/>
      </c:barChart>
      <c:catAx>
        <c:axId val="95756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957567424"/>
        <c:crosses val="autoZero"/>
        <c:auto val="1"/>
        <c:lblAlgn val="ctr"/>
        <c:lblOffset val="100"/>
        <c:noMultiLvlLbl val="0"/>
      </c:catAx>
      <c:valAx>
        <c:axId val="957567424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95756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175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63221644886336"/>
          <c:y val="0.23517933070905125"/>
          <c:w val="0.79306565355513359"/>
          <c:h val="0.494984575796444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 in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Product 1</c:v>
                </c:pt>
                <c:pt idx="1">
                  <c:v>Product 2</c:v>
                </c:pt>
                <c:pt idx="2">
                  <c:v>Product 3</c:v>
                </c:pt>
                <c:pt idx="3">
                  <c:v>Product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4.2999999999999997E-2</c:v>
                </c:pt>
                <c:pt idx="1">
                  <c:v>-3.1E-2</c:v>
                </c:pt>
                <c:pt idx="2">
                  <c:v>-8.6999999999999994E-2</c:v>
                </c:pt>
                <c:pt idx="3">
                  <c:v>-1.2E-2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12-46D5-A78F-E57AA207BF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6296336"/>
        <c:axId val="666297424"/>
      </c:barChart>
      <c:catAx>
        <c:axId val="66629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666297424"/>
        <c:crosses val="autoZero"/>
        <c:auto val="1"/>
        <c:lblAlgn val="ctr"/>
        <c:lblOffset val="100"/>
        <c:noMultiLvlLbl val="0"/>
      </c:catAx>
      <c:valAx>
        <c:axId val="66629742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66629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010A0A-97DB-4F09-AF10-347A0C03046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79503-C9C5-4010-8C58-F8E0302F6AC8}">
      <dgm:prSet phldrT="[Text]" custT="1"/>
      <dgm:spPr/>
      <dgm:t>
        <a:bodyPr/>
        <a:lstStyle/>
        <a:p>
          <a:r>
            <a:rPr lang="en-US" sz="1200" b="1" dirty="0"/>
            <a:t>Data Quality</a:t>
          </a:r>
        </a:p>
      </dgm:t>
    </dgm:pt>
    <dgm:pt modelId="{961DF587-99D6-4014-A20F-038FEFC0148A}" type="parTrans" cxnId="{4340B5B6-A6AE-422B-A960-B68F5B54EED6}">
      <dgm:prSet/>
      <dgm:spPr/>
      <dgm:t>
        <a:bodyPr/>
        <a:lstStyle/>
        <a:p>
          <a:endParaRPr lang="en-US" sz="1200" b="1"/>
        </a:p>
      </dgm:t>
    </dgm:pt>
    <dgm:pt modelId="{43CDD72A-A81E-4C52-A387-FDD582AE2EC7}" type="sibTrans" cxnId="{4340B5B6-A6AE-422B-A960-B68F5B54EED6}">
      <dgm:prSet custT="1"/>
      <dgm:spPr/>
      <dgm:t>
        <a:bodyPr/>
        <a:lstStyle/>
        <a:p>
          <a:endParaRPr lang="en-US" sz="1200" b="1"/>
        </a:p>
      </dgm:t>
    </dgm:pt>
    <dgm:pt modelId="{63A571DC-9475-4CC1-99D9-6BE452F79F08}">
      <dgm:prSet phldrT="[Text]" custT="1"/>
      <dgm:spPr/>
      <dgm:t>
        <a:bodyPr/>
        <a:lstStyle/>
        <a:p>
          <a:r>
            <a:rPr lang="en-US" sz="1200" b="1" dirty="0"/>
            <a:t>Exploratory Data Analysis</a:t>
          </a:r>
        </a:p>
      </dgm:t>
    </dgm:pt>
    <dgm:pt modelId="{DC40F7C7-D63D-4DB8-99B3-417EEEC89F4D}" type="parTrans" cxnId="{4880CF7D-2E97-44CC-AA32-9DB69E689B9D}">
      <dgm:prSet/>
      <dgm:spPr/>
      <dgm:t>
        <a:bodyPr/>
        <a:lstStyle/>
        <a:p>
          <a:endParaRPr lang="en-US" sz="1200" b="1"/>
        </a:p>
      </dgm:t>
    </dgm:pt>
    <dgm:pt modelId="{5BC37F62-F9EF-4AE0-9543-5C0AFA8CECCA}" type="sibTrans" cxnId="{4880CF7D-2E97-44CC-AA32-9DB69E689B9D}">
      <dgm:prSet custT="1"/>
      <dgm:spPr/>
      <dgm:t>
        <a:bodyPr/>
        <a:lstStyle/>
        <a:p>
          <a:endParaRPr lang="en-US" sz="1200" b="1"/>
        </a:p>
      </dgm:t>
    </dgm:pt>
    <dgm:pt modelId="{0F9F604C-913E-46E7-884C-F92763AAF291}">
      <dgm:prSet phldrT="[Text]" custT="1"/>
      <dgm:spPr/>
      <dgm:t>
        <a:bodyPr/>
        <a:lstStyle/>
        <a:p>
          <a:r>
            <a:rPr lang="en-US" sz="1200" b="1" dirty="0"/>
            <a:t>Optimization &amp; What-if Scenario Planning</a:t>
          </a:r>
        </a:p>
      </dgm:t>
    </dgm:pt>
    <dgm:pt modelId="{B450CF75-4F98-46B7-A38D-C351DB08F1E3}" type="parTrans" cxnId="{EE6900A4-EECD-48F9-BE08-29316871D8E7}">
      <dgm:prSet/>
      <dgm:spPr/>
      <dgm:t>
        <a:bodyPr/>
        <a:lstStyle/>
        <a:p>
          <a:endParaRPr lang="en-US" sz="1200" b="1"/>
        </a:p>
      </dgm:t>
    </dgm:pt>
    <dgm:pt modelId="{AB04D2CD-3C4B-4041-B19B-152437A2C024}" type="sibTrans" cxnId="{EE6900A4-EECD-48F9-BE08-29316871D8E7}">
      <dgm:prSet custT="1"/>
      <dgm:spPr/>
      <dgm:t>
        <a:bodyPr/>
        <a:lstStyle/>
        <a:p>
          <a:endParaRPr lang="en-US" sz="1200" b="1"/>
        </a:p>
      </dgm:t>
    </dgm:pt>
    <dgm:pt modelId="{2C7C9478-B1AF-4337-97C1-FF71B05D2FC9}">
      <dgm:prSet phldrT="[Text]" custT="1"/>
      <dgm:spPr/>
      <dgm:t>
        <a:bodyPr/>
        <a:lstStyle/>
        <a:p>
          <a:r>
            <a:rPr lang="en-US" sz="1200" b="1" dirty="0"/>
            <a:t>Identifying Data</a:t>
          </a:r>
        </a:p>
      </dgm:t>
    </dgm:pt>
    <dgm:pt modelId="{DA107761-4B13-4E4E-9307-0D5F03906333}" type="parTrans" cxnId="{3BE1F3F4-89D4-4004-849D-D973DA949B81}">
      <dgm:prSet/>
      <dgm:spPr/>
      <dgm:t>
        <a:bodyPr/>
        <a:lstStyle/>
        <a:p>
          <a:endParaRPr lang="en-US" sz="1200" b="1"/>
        </a:p>
      </dgm:t>
    </dgm:pt>
    <dgm:pt modelId="{F751DDEB-CE1A-4EAD-AAB9-07F73810677C}" type="sibTrans" cxnId="{3BE1F3F4-89D4-4004-849D-D973DA949B81}">
      <dgm:prSet custT="1"/>
      <dgm:spPr/>
      <dgm:t>
        <a:bodyPr/>
        <a:lstStyle/>
        <a:p>
          <a:endParaRPr lang="en-US" sz="1200" b="1"/>
        </a:p>
      </dgm:t>
    </dgm:pt>
    <dgm:pt modelId="{B013EE93-DACE-406F-90C7-78A577D6C58E}">
      <dgm:prSet phldrT="[Text]" custT="1"/>
      <dgm:spPr/>
      <dgm:t>
        <a:bodyPr/>
        <a:lstStyle/>
        <a:p>
          <a:r>
            <a:rPr lang="en-US" sz="1200" b="1" dirty="0"/>
            <a:t>Statistical Modeling*</a:t>
          </a:r>
        </a:p>
      </dgm:t>
    </dgm:pt>
    <dgm:pt modelId="{6C6869C6-C63C-4C02-AAB8-4F7E35DF1F17}" type="parTrans" cxnId="{1888D6C1-FDBF-4847-B794-E14F60EF0187}">
      <dgm:prSet/>
      <dgm:spPr/>
      <dgm:t>
        <a:bodyPr/>
        <a:lstStyle/>
        <a:p>
          <a:endParaRPr lang="en-US" sz="1200" b="1"/>
        </a:p>
      </dgm:t>
    </dgm:pt>
    <dgm:pt modelId="{7DF87913-71ED-41B4-A4CF-28F28E9874B3}" type="sibTrans" cxnId="{1888D6C1-FDBF-4847-B794-E14F60EF0187}">
      <dgm:prSet custT="1"/>
      <dgm:spPr/>
      <dgm:t>
        <a:bodyPr/>
        <a:lstStyle/>
        <a:p>
          <a:endParaRPr lang="en-US" sz="1200" b="1"/>
        </a:p>
      </dgm:t>
    </dgm:pt>
    <dgm:pt modelId="{F8996709-91B3-4C9F-B3BD-4371D7EBDF3E}" type="pres">
      <dgm:prSet presAssocID="{60010A0A-97DB-4F09-AF10-347A0C030462}" presName="Name0" presStyleCnt="0">
        <dgm:presLayoutVars>
          <dgm:dir/>
          <dgm:resizeHandles val="exact"/>
        </dgm:presLayoutVars>
      </dgm:prSet>
      <dgm:spPr/>
    </dgm:pt>
    <dgm:pt modelId="{29B104BF-A426-4F56-B6AD-17A7239D5A9F}" type="pres">
      <dgm:prSet presAssocID="{60010A0A-97DB-4F09-AF10-347A0C030462}" presName="cycle" presStyleCnt="0"/>
      <dgm:spPr/>
    </dgm:pt>
    <dgm:pt modelId="{FE247311-51B3-45CA-8FAE-9B764B1E07A9}" type="pres">
      <dgm:prSet presAssocID="{CB779503-C9C5-4010-8C58-F8E0302F6AC8}" presName="nodeFirstNode" presStyleLbl="node1" presStyleIdx="0" presStyleCnt="5">
        <dgm:presLayoutVars>
          <dgm:bulletEnabled val="1"/>
        </dgm:presLayoutVars>
      </dgm:prSet>
      <dgm:spPr/>
    </dgm:pt>
    <dgm:pt modelId="{DCEBCB39-C0AB-4A03-A4DF-156313995490}" type="pres">
      <dgm:prSet presAssocID="{43CDD72A-A81E-4C52-A387-FDD582AE2EC7}" presName="sibTransFirstNode" presStyleLbl="bgShp" presStyleIdx="0" presStyleCnt="1"/>
      <dgm:spPr/>
    </dgm:pt>
    <dgm:pt modelId="{FFBA324A-70FB-47EF-95EA-F2EF214D359F}" type="pres">
      <dgm:prSet presAssocID="{63A571DC-9475-4CC1-99D9-6BE452F79F08}" presName="nodeFollowingNodes" presStyleLbl="node1" presStyleIdx="1" presStyleCnt="5">
        <dgm:presLayoutVars>
          <dgm:bulletEnabled val="1"/>
        </dgm:presLayoutVars>
      </dgm:prSet>
      <dgm:spPr/>
    </dgm:pt>
    <dgm:pt modelId="{29F65EFA-BE1E-4F06-BB61-0580AE510500}" type="pres">
      <dgm:prSet presAssocID="{B013EE93-DACE-406F-90C7-78A577D6C58E}" presName="nodeFollowingNodes" presStyleLbl="node1" presStyleIdx="2" presStyleCnt="5">
        <dgm:presLayoutVars>
          <dgm:bulletEnabled val="1"/>
        </dgm:presLayoutVars>
      </dgm:prSet>
      <dgm:spPr/>
    </dgm:pt>
    <dgm:pt modelId="{B5D94B2A-6267-4A84-B1B4-7F3DC582B52C}" type="pres">
      <dgm:prSet presAssocID="{0F9F604C-913E-46E7-884C-F92763AAF291}" presName="nodeFollowingNodes" presStyleLbl="node1" presStyleIdx="3" presStyleCnt="5">
        <dgm:presLayoutVars>
          <dgm:bulletEnabled val="1"/>
        </dgm:presLayoutVars>
      </dgm:prSet>
      <dgm:spPr/>
    </dgm:pt>
    <dgm:pt modelId="{9A164D6E-AB5B-4107-87FF-2D22399EF244}" type="pres">
      <dgm:prSet presAssocID="{2C7C9478-B1AF-4337-97C1-FF71B05D2FC9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7802BB51-BC65-4946-88D7-66E9126F185F}" type="presOf" srcId="{B013EE93-DACE-406F-90C7-78A577D6C58E}" destId="{29F65EFA-BE1E-4F06-BB61-0580AE510500}" srcOrd="0" destOrd="0" presId="urn:microsoft.com/office/officeart/2005/8/layout/cycle3"/>
    <dgm:cxn modelId="{82B36E57-61C6-4F20-8657-F4CA11539BE4}" type="presOf" srcId="{CB779503-C9C5-4010-8C58-F8E0302F6AC8}" destId="{FE247311-51B3-45CA-8FAE-9B764B1E07A9}" srcOrd="0" destOrd="0" presId="urn:microsoft.com/office/officeart/2005/8/layout/cycle3"/>
    <dgm:cxn modelId="{4880CF7D-2E97-44CC-AA32-9DB69E689B9D}" srcId="{60010A0A-97DB-4F09-AF10-347A0C030462}" destId="{63A571DC-9475-4CC1-99D9-6BE452F79F08}" srcOrd="1" destOrd="0" parTransId="{DC40F7C7-D63D-4DB8-99B3-417EEEC89F4D}" sibTransId="{5BC37F62-F9EF-4AE0-9543-5C0AFA8CECCA}"/>
    <dgm:cxn modelId="{43F55598-AF41-4A9D-B313-CE8B906BBE7E}" type="presOf" srcId="{2C7C9478-B1AF-4337-97C1-FF71B05D2FC9}" destId="{9A164D6E-AB5B-4107-87FF-2D22399EF244}" srcOrd="0" destOrd="0" presId="urn:microsoft.com/office/officeart/2005/8/layout/cycle3"/>
    <dgm:cxn modelId="{0E1F5BA1-B5E6-47BC-AA1A-4459CA353F6A}" type="presOf" srcId="{43CDD72A-A81E-4C52-A387-FDD582AE2EC7}" destId="{DCEBCB39-C0AB-4A03-A4DF-156313995490}" srcOrd="0" destOrd="0" presId="urn:microsoft.com/office/officeart/2005/8/layout/cycle3"/>
    <dgm:cxn modelId="{44B67EA3-6A33-4E1A-AA83-37595CAF71D6}" type="presOf" srcId="{0F9F604C-913E-46E7-884C-F92763AAF291}" destId="{B5D94B2A-6267-4A84-B1B4-7F3DC582B52C}" srcOrd="0" destOrd="0" presId="urn:microsoft.com/office/officeart/2005/8/layout/cycle3"/>
    <dgm:cxn modelId="{EE6900A4-EECD-48F9-BE08-29316871D8E7}" srcId="{60010A0A-97DB-4F09-AF10-347A0C030462}" destId="{0F9F604C-913E-46E7-884C-F92763AAF291}" srcOrd="3" destOrd="0" parTransId="{B450CF75-4F98-46B7-A38D-C351DB08F1E3}" sibTransId="{AB04D2CD-3C4B-4041-B19B-152437A2C024}"/>
    <dgm:cxn modelId="{A86323AE-F056-4B62-BB7D-00551FB0F412}" type="presOf" srcId="{63A571DC-9475-4CC1-99D9-6BE452F79F08}" destId="{FFBA324A-70FB-47EF-95EA-F2EF214D359F}" srcOrd="0" destOrd="0" presId="urn:microsoft.com/office/officeart/2005/8/layout/cycle3"/>
    <dgm:cxn modelId="{4340B5B6-A6AE-422B-A960-B68F5B54EED6}" srcId="{60010A0A-97DB-4F09-AF10-347A0C030462}" destId="{CB779503-C9C5-4010-8C58-F8E0302F6AC8}" srcOrd="0" destOrd="0" parTransId="{961DF587-99D6-4014-A20F-038FEFC0148A}" sibTransId="{43CDD72A-A81E-4C52-A387-FDD582AE2EC7}"/>
    <dgm:cxn modelId="{1888D6C1-FDBF-4847-B794-E14F60EF0187}" srcId="{60010A0A-97DB-4F09-AF10-347A0C030462}" destId="{B013EE93-DACE-406F-90C7-78A577D6C58E}" srcOrd="2" destOrd="0" parTransId="{6C6869C6-C63C-4C02-AAB8-4F7E35DF1F17}" sibTransId="{7DF87913-71ED-41B4-A4CF-28F28E9874B3}"/>
    <dgm:cxn modelId="{3BE1F3F4-89D4-4004-849D-D973DA949B81}" srcId="{60010A0A-97DB-4F09-AF10-347A0C030462}" destId="{2C7C9478-B1AF-4337-97C1-FF71B05D2FC9}" srcOrd="4" destOrd="0" parTransId="{DA107761-4B13-4E4E-9307-0D5F03906333}" sibTransId="{F751DDEB-CE1A-4EAD-AAB9-07F73810677C}"/>
    <dgm:cxn modelId="{6415CAFE-FB9D-4CC7-820F-EF56FBF2584A}" type="presOf" srcId="{60010A0A-97DB-4F09-AF10-347A0C030462}" destId="{F8996709-91B3-4C9F-B3BD-4371D7EBDF3E}" srcOrd="0" destOrd="0" presId="urn:microsoft.com/office/officeart/2005/8/layout/cycle3"/>
    <dgm:cxn modelId="{44196162-0F12-4E05-AA52-722DD4C674B3}" type="presParOf" srcId="{F8996709-91B3-4C9F-B3BD-4371D7EBDF3E}" destId="{29B104BF-A426-4F56-B6AD-17A7239D5A9F}" srcOrd="0" destOrd="0" presId="urn:microsoft.com/office/officeart/2005/8/layout/cycle3"/>
    <dgm:cxn modelId="{E5E940BB-AEDC-4E36-862E-C7C321540E2C}" type="presParOf" srcId="{29B104BF-A426-4F56-B6AD-17A7239D5A9F}" destId="{FE247311-51B3-45CA-8FAE-9B764B1E07A9}" srcOrd="0" destOrd="0" presId="urn:microsoft.com/office/officeart/2005/8/layout/cycle3"/>
    <dgm:cxn modelId="{919022DB-FF28-467E-8D9D-DA85527B9831}" type="presParOf" srcId="{29B104BF-A426-4F56-B6AD-17A7239D5A9F}" destId="{DCEBCB39-C0AB-4A03-A4DF-156313995490}" srcOrd="1" destOrd="0" presId="urn:microsoft.com/office/officeart/2005/8/layout/cycle3"/>
    <dgm:cxn modelId="{A5C71CA0-5EDE-4863-A1D2-29FBAA49CF9E}" type="presParOf" srcId="{29B104BF-A426-4F56-B6AD-17A7239D5A9F}" destId="{FFBA324A-70FB-47EF-95EA-F2EF214D359F}" srcOrd="2" destOrd="0" presId="urn:microsoft.com/office/officeart/2005/8/layout/cycle3"/>
    <dgm:cxn modelId="{B137FF09-C9F3-4E7A-8FCE-ADC06CDBCB8C}" type="presParOf" srcId="{29B104BF-A426-4F56-B6AD-17A7239D5A9F}" destId="{29F65EFA-BE1E-4F06-BB61-0580AE510500}" srcOrd="3" destOrd="0" presId="urn:microsoft.com/office/officeart/2005/8/layout/cycle3"/>
    <dgm:cxn modelId="{DF638CAA-AC61-4B5E-AFE7-9C4AF87035F4}" type="presParOf" srcId="{29B104BF-A426-4F56-B6AD-17A7239D5A9F}" destId="{B5D94B2A-6267-4A84-B1B4-7F3DC582B52C}" srcOrd="4" destOrd="0" presId="urn:microsoft.com/office/officeart/2005/8/layout/cycle3"/>
    <dgm:cxn modelId="{69C4C017-E55F-4960-9F1A-EFC58D0A7435}" type="presParOf" srcId="{29B104BF-A426-4F56-B6AD-17A7239D5A9F}" destId="{9A164D6E-AB5B-4107-87FF-2D22399EF24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BCB39-C0AB-4A03-A4DF-156313995490}">
      <dsp:nvSpPr>
        <dsp:cNvPr id="0" name=""/>
        <dsp:cNvSpPr/>
      </dsp:nvSpPr>
      <dsp:spPr>
        <a:xfrm>
          <a:off x="816298" y="-14442"/>
          <a:ext cx="3051183" cy="3051183"/>
        </a:xfrm>
        <a:prstGeom prst="circularArrow">
          <a:avLst>
            <a:gd name="adj1" fmla="val 5544"/>
            <a:gd name="adj2" fmla="val 330680"/>
            <a:gd name="adj3" fmla="val 13870727"/>
            <a:gd name="adj4" fmla="val 1732853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47311-51B3-45CA-8FAE-9B764B1E07A9}">
      <dsp:nvSpPr>
        <dsp:cNvPr id="0" name=""/>
        <dsp:cNvSpPr/>
      </dsp:nvSpPr>
      <dsp:spPr>
        <a:xfrm>
          <a:off x="1656933" y="1641"/>
          <a:ext cx="1369914" cy="6849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Quality</a:t>
          </a:r>
        </a:p>
      </dsp:txBody>
      <dsp:txXfrm>
        <a:off x="1690370" y="35078"/>
        <a:ext cx="1303040" cy="618083"/>
      </dsp:txXfrm>
    </dsp:sp>
    <dsp:sp modelId="{FFBA324A-70FB-47EF-95EA-F2EF214D359F}">
      <dsp:nvSpPr>
        <dsp:cNvPr id="0" name=""/>
        <dsp:cNvSpPr/>
      </dsp:nvSpPr>
      <dsp:spPr>
        <a:xfrm>
          <a:off x="2894395" y="900710"/>
          <a:ext cx="1369914" cy="6849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Exploratory Data Analysis</a:t>
          </a:r>
        </a:p>
      </dsp:txBody>
      <dsp:txXfrm>
        <a:off x="2927832" y="934147"/>
        <a:ext cx="1303040" cy="618083"/>
      </dsp:txXfrm>
    </dsp:sp>
    <dsp:sp modelId="{29F65EFA-BE1E-4F06-BB61-0580AE510500}">
      <dsp:nvSpPr>
        <dsp:cNvPr id="0" name=""/>
        <dsp:cNvSpPr/>
      </dsp:nvSpPr>
      <dsp:spPr>
        <a:xfrm>
          <a:off x="2421726" y="2355434"/>
          <a:ext cx="1369914" cy="6849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Statistical Modeling*</a:t>
          </a:r>
        </a:p>
      </dsp:txBody>
      <dsp:txXfrm>
        <a:off x="2455163" y="2388871"/>
        <a:ext cx="1303040" cy="618083"/>
      </dsp:txXfrm>
    </dsp:sp>
    <dsp:sp modelId="{B5D94B2A-6267-4A84-B1B4-7F3DC582B52C}">
      <dsp:nvSpPr>
        <dsp:cNvPr id="0" name=""/>
        <dsp:cNvSpPr/>
      </dsp:nvSpPr>
      <dsp:spPr>
        <a:xfrm>
          <a:off x="892139" y="2355434"/>
          <a:ext cx="1369914" cy="6849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Optimization &amp; What-if Scenario Planning</a:t>
          </a:r>
        </a:p>
      </dsp:txBody>
      <dsp:txXfrm>
        <a:off x="925576" y="2388871"/>
        <a:ext cx="1303040" cy="618083"/>
      </dsp:txXfrm>
    </dsp:sp>
    <dsp:sp modelId="{9A164D6E-AB5B-4107-87FF-2D22399EF244}">
      <dsp:nvSpPr>
        <dsp:cNvPr id="0" name=""/>
        <dsp:cNvSpPr/>
      </dsp:nvSpPr>
      <dsp:spPr>
        <a:xfrm>
          <a:off x="419471" y="900710"/>
          <a:ext cx="1369914" cy="6849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Identifying Data</a:t>
          </a:r>
        </a:p>
      </dsp:txBody>
      <dsp:txXfrm>
        <a:off x="452908" y="934147"/>
        <a:ext cx="1303040" cy="618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452A4-15FE-4E96-87E5-620607A7BA4C}" type="datetimeFigureOut">
              <a:rPr lang="en-US" smtClean="0"/>
              <a:t>7/19/2018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F185-E577-4151-8861-D3F31E89D1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2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EF185-E577-4151-8861-D3F31E89D1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2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channel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6D3EC-A5DF-4845-A586-AAA9211CF5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86D475-967A-4D22-8C67-599CC1AF40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2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175" y="222250"/>
            <a:ext cx="7272338" cy="4090988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 eaLnBrk="0" hangingPunct="0">
              <a:spcBef>
                <a:spcPct val="100000"/>
              </a:spcBef>
              <a:buFont typeface="Webdings" panose="05030102010509060703" pitchFamily="18" charset="2"/>
              <a:buChar char="4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 eaLnBrk="0" hangingPunct="0">
              <a:lnSpc>
                <a:spcPct val="85000"/>
              </a:lnSpc>
              <a:spcBef>
                <a:spcPct val="45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 eaLnBrk="0" hangingPunct="0">
              <a:lnSpc>
                <a:spcPct val="85000"/>
              </a:lnSpc>
              <a:spcBef>
                <a:spcPct val="45000"/>
              </a:spcBef>
              <a:buFont typeface="Webdings" panose="05030102010509060703" pitchFamily="18" charset="2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 eaLnBrk="0" hangingPunct="0">
              <a:lnSpc>
                <a:spcPct val="85000"/>
              </a:lnSpc>
              <a:spcBef>
                <a:spcPct val="45000"/>
              </a:spcBef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346CA-A50B-4EC4-96AC-A22AEC58CBCF}" type="slidenum">
              <a:rPr lang="en-US" altLang="en-US" sz="8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99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5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175" y="222250"/>
            <a:ext cx="7272338" cy="4090988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 eaLnBrk="0" hangingPunct="0">
              <a:spcBef>
                <a:spcPct val="100000"/>
              </a:spcBef>
              <a:buFont typeface="Webdings" panose="05030102010509060703" pitchFamily="18" charset="2"/>
              <a:buChar char="4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2025" eaLnBrk="0" hangingPunct="0">
              <a:lnSpc>
                <a:spcPct val="85000"/>
              </a:lnSpc>
              <a:spcBef>
                <a:spcPct val="45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2025" eaLnBrk="0" hangingPunct="0">
              <a:lnSpc>
                <a:spcPct val="85000"/>
              </a:lnSpc>
              <a:spcBef>
                <a:spcPct val="45000"/>
              </a:spcBef>
              <a:buFont typeface="Webdings" panose="05030102010509060703" pitchFamily="18" charset="2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2025" eaLnBrk="0" hangingPunct="0">
              <a:lnSpc>
                <a:spcPct val="85000"/>
              </a:lnSpc>
              <a:spcBef>
                <a:spcPct val="45000"/>
              </a:spcBef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20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620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B346CA-A50B-4EC4-96AC-A22AEC58CBCF}" type="slidenum">
              <a:rPr lang="en-US" altLang="en-US" sz="80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29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86D475-967A-4D22-8C67-599CC1AF403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8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21"/>
            <a:ext cx="12192000" cy="6858000"/>
          </a:xfrm>
          <a:prstGeom prst="rect">
            <a:avLst/>
          </a:prstGeom>
        </p:spPr>
      </p:pic>
      <p:sp>
        <p:nvSpPr>
          <p:cNvPr id="83971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" y="4060978"/>
            <a:ext cx="12192000" cy="1469762"/>
          </a:xfrm>
        </p:spPr>
        <p:txBody>
          <a:bodyPr lIns="0" tIns="182880" rIns="0" bIns="0" anchor="b" anchorCtr="0"/>
          <a:lstStyle>
            <a:lvl1pPr algn="ctr">
              <a:defRPr sz="3416" i="0">
                <a:solidFill>
                  <a:schemeClr val="bg1"/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" y="5524797"/>
            <a:ext cx="12192000" cy="847991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241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7535" y="7030403"/>
            <a:ext cx="2413000" cy="160991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ctr">
              <a:defRPr sz="833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kern="0" dirty="0">
                <a:solidFill>
                  <a:srgbClr val="FFFFFF"/>
                </a:solidFill>
              </a:rPr>
              <a:t>Classified -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b="9612"/>
          <a:stretch/>
        </p:blipFill>
        <p:spPr>
          <a:xfrm>
            <a:off x="4950649" y="712393"/>
            <a:ext cx="2290711" cy="24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32706"/>
      </p:ext>
    </p:extLst>
  </p:cSld>
  <p:clrMapOvr>
    <a:masterClrMapping/>
  </p:clrMapOvr>
  <p:transition>
    <p:wipe dir="r"/>
  </p:transition>
  <p:extLst mod="1"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  <p15:guide id="3" orient="horz" pos="41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10" y="2743200"/>
            <a:ext cx="8255692" cy="2971800"/>
          </a:xfrm>
        </p:spPr>
        <p:txBody>
          <a:bodyPr/>
          <a:lstStyle>
            <a:lvl1pPr>
              <a:defRPr/>
            </a:lvl1pPr>
            <a:lvl2pPr marL="452427" lvl="1" indent="-215895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10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751428" y="6492241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51428" y="6492241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5155" y="6492244"/>
            <a:ext cx="22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/>
              <a:t>Mu Sigma Confidential</a:t>
            </a:r>
          </a:p>
        </p:txBody>
      </p:sp>
      <p:graphicFrame>
        <p:nvGraphicFramePr>
          <p:cNvPr id="9" name="Object 11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471467180"/>
              </p:ext>
            </p:extLst>
          </p:nvPr>
        </p:nvGraphicFramePr>
        <p:xfrm>
          <a:off x="11384804" y="76200"/>
          <a:ext cx="64008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640080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6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151696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72" y="1381125"/>
            <a:ext cx="5300531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29" y="1381125"/>
            <a:ext cx="5300531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34945" marR="0" lvl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Click to edit Master text styles</a:t>
            </a:r>
          </a:p>
          <a:p>
            <a:pPr marL="234945" marR="0" lvl="1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Second level</a:t>
            </a:r>
          </a:p>
          <a:p>
            <a:pPr marL="234945" marR="0" lvl="2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Third level</a:t>
            </a:r>
          </a:p>
          <a:p>
            <a:pPr marL="234945" marR="0" lvl="3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4535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8" y="1371337"/>
            <a:ext cx="5386527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8" y="2174875"/>
            <a:ext cx="5386527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371337"/>
            <a:ext cx="538848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62889" y="381000"/>
            <a:ext cx="11062315" cy="838200"/>
          </a:xfr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2069049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965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546598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Creating</a:t>
                      </a:r>
                      <a:r>
                        <a:rPr lang="en-US" sz="1400" baseline="0" dirty="0"/>
                        <a:t> Value for the Client (CV)</a:t>
                      </a:r>
                      <a:endParaRPr lang="en-US" sz="1400" dirty="0"/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546598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Managing Self and Relationships (MR)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4" y="18161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should I do to create value for the client?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4" y="43180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do I cultivate relationships?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3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the Mu Sigma Ecosystem (BE)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6378743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Aligning with</a:t>
                      </a:r>
                      <a:r>
                        <a:rPr lang="en-US" sz="1400" baseline="0" dirty="0"/>
                        <a:t> Mu Sigma Beliefs (AB)</a:t>
                      </a:r>
                      <a:endParaRPr lang="en-US" sz="1400" dirty="0"/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should I help build the ecosystem?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would demonstrate my alignment with our beliefs?</a:t>
            </a:r>
          </a:p>
        </p:txBody>
      </p:sp>
    </p:spTree>
    <p:extLst>
      <p:ext uri="{BB962C8B-B14F-4D97-AF65-F5344CB8AC3E}">
        <p14:creationId xmlns:p14="http://schemas.microsoft.com/office/powerpoint/2010/main" val="1389823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0563" y="3721101"/>
            <a:ext cx="3299151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4" y="23332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4" y="2717800"/>
            <a:ext cx="3424236" cy="29337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6" y="23332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7" y="2717800"/>
            <a:ext cx="3424236" cy="29337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6" y="34163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4" y="34163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9" y="1304572"/>
          <a:ext cx="3877672" cy="195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40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89100"/>
            <a:ext cx="3846403" cy="15621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5" y="2758205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5" y="3774208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9" y="4708172"/>
          <a:ext cx="3877672" cy="195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12579" marR="11257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40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9" marR="112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5092700"/>
            <a:ext cx="3846403" cy="15621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</p:spTree>
    <p:extLst>
      <p:ext uri="{BB962C8B-B14F-4D97-AF65-F5344CB8AC3E}">
        <p14:creationId xmlns:p14="http://schemas.microsoft.com/office/powerpoint/2010/main" val="2148300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6" y="4594436"/>
            <a:ext cx="7473903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6" y="2935393"/>
            <a:ext cx="7473903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403951" y="709873"/>
            <a:ext cx="1554480" cy="2814441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403951" y="2305414"/>
            <a:ext cx="1554480" cy="2814441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hevron 7"/>
          <p:cNvSpPr/>
          <p:nvPr userDrawn="1"/>
        </p:nvSpPr>
        <p:spPr bwMode="auto">
          <a:xfrm rot="5400000">
            <a:off x="1403951" y="3964460"/>
            <a:ext cx="1554480" cy="2814441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6" y="1778000"/>
            <a:ext cx="2814441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6" y="3378199"/>
            <a:ext cx="2814441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6" y="5033434"/>
            <a:ext cx="2814441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6" y="1339849"/>
            <a:ext cx="7473903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90" y="1339849"/>
            <a:ext cx="7270639" cy="13716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90" y="2942167"/>
            <a:ext cx="7270639" cy="13716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90" y="4601634"/>
            <a:ext cx="7270639" cy="13716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81802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 userDrawn="1"/>
        </p:nvSpPr>
        <p:spPr bwMode="auto">
          <a:xfrm>
            <a:off x="3877676" y="5173980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3877676" y="3895936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3877676" y="2617893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 rot="5400000">
            <a:off x="1598559" y="538717"/>
            <a:ext cx="1188720" cy="2790987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 rot="5400000">
            <a:off x="1598559" y="1816762"/>
            <a:ext cx="1188720" cy="2790987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 rot="5400000">
            <a:off x="1598559" y="3094805"/>
            <a:ext cx="1188720" cy="2790987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98559" y="4372849"/>
            <a:ext cx="1188720" cy="2790987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6" y="1689100"/>
            <a:ext cx="2814441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6" y="2967567"/>
            <a:ext cx="2814441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6" y="4258734"/>
            <a:ext cx="2814441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6156" y="5524500"/>
            <a:ext cx="2814441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877676" y="1339849"/>
            <a:ext cx="7473903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90" y="1346200"/>
            <a:ext cx="7270639" cy="109728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90" y="2617893"/>
            <a:ext cx="7270639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90" y="3903134"/>
            <a:ext cx="7270639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971490" y="5181600"/>
            <a:ext cx="7270639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2350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9" y="1485900"/>
            <a:ext cx="2720627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4859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5" y="14859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7" y="1485900"/>
            <a:ext cx="2720627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9" y="2476500"/>
            <a:ext cx="2673719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3" y="2565404"/>
            <a:ext cx="2658083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3" y="2476500"/>
            <a:ext cx="2673719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565404"/>
            <a:ext cx="2658083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7" y="2476500"/>
            <a:ext cx="2673719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565404"/>
            <a:ext cx="2658083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4" y="2476500"/>
            <a:ext cx="2673719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marR="0" indent="-234945" algn="l" defTabSz="91437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9" y="2565404"/>
            <a:ext cx="2658083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747376" y="1524000"/>
            <a:ext cx="1907565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85056" y="1524000"/>
            <a:ext cx="1907565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272020" y="1524000"/>
            <a:ext cx="1907565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509700" y="1524000"/>
            <a:ext cx="1907565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116404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405" y="151162"/>
            <a:ext cx="1713200" cy="1713200"/>
          </a:xfrm>
          <a:prstGeom prst="rect">
            <a:avLst/>
          </a:prstGeom>
        </p:spPr>
      </p:pic>
      <p:sp>
        <p:nvSpPr>
          <p:cNvPr id="83971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" y="4061247"/>
            <a:ext cx="12191999" cy="1469762"/>
          </a:xfrm>
        </p:spPr>
        <p:txBody>
          <a:bodyPr lIns="0" tIns="0" rIns="0" bIns="0" anchor="b" anchorCtr="0"/>
          <a:lstStyle>
            <a:lvl1pPr algn="ctr">
              <a:defRPr sz="3416" i="0">
                <a:solidFill>
                  <a:schemeClr val="bg1"/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68593" y="5580927"/>
            <a:ext cx="12192000" cy="847991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241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7535" y="7030403"/>
            <a:ext cx="2413000" cy="160991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ctr">
              <a:defRPr sz="833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kern="0" dirty="0">
                <a:solidFill>
                  <a:srgbClr val="FFFFFF"/>
                </a:solidFill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50571613"/>
      </p:ext>
    </p:extLst>
  </p:cSld>
  <p:clrMapOvr>
    <a:masterClrMapping/>
  </p:clrMapOvr>
  <p:transition>
    <p:wipe dir="r"/>
  </p:transition>
  <p:extLst mod="1">
    <p:ext uri="{DCECCB84-F9BA-43D5-87BE-67443E8EF086}">
      <p15:sldGuideLst xmlns:p15="http://schemas.microsoft.com/office/powerpoint/2012/main">
        <p15:guide id="1" orient="horz" pos="4416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3" cy="68579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405" y="151162"/>
            <a:ext cx="1713200" cy="1713200"/>
          </a:xfrm>
          <a:prstGeom prst="rect">
            <a:avLst/>
          </a:prstGeom>
        </p:spPr>
      </p:pic>
      <p:sp>
        <p:nvSpPr>
          <p:cNvPr id="83971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" y="4061247"/>
            <a:ext cx="12191999" cy="1469762"/>
          </a:xfrm>
        </p:spPr>
        <p:txBody>
          <a:bodyPr lIns="0" tIns="0" rIns="0" bIns="0" anchor="b" anchorCtr="0"/>
          <a:lstStyle>
            <a:lvl1pPr algn="ctr">
              <a:defRPr sz="3416" i="0">
                <a:solidFill>
                  <a:schemeClr val="bg1"/>
                </a:solidFill>
                <a:latin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" y="5580927"/>
            <a:ext cx="12192000" cy="847991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241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7535" y="7030403"/>
            <a:ext cx="2413000" cy="160991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ctr">
              <a:defRPr sz="833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kern="0" dirty="0">
                <a:solidFill>
                  <a:srgbClr val="FFFFFF"/>
                </a:solidFill>
              </a:rPr>
              <a:t>Classified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6331344"/>
      </p:ext>
    </p:extLst>
  </p:cSld>
  <p:clrMapOvr>
    <a:masterClrMapping/>
  </p:clrMapOvr>
  <p:transition>
    <p:wipe dir="r"/>
  </p:transition>
  <p:extLst mod="1">
    <p:ext uri="{DCECCB84-F9BA-43D5-87BE-67443E8EF086}">
      <p15:sldGuideLst xmlns:p15="http://schemas.microsoft.com/office/powerpoint/2012/main">
        <p15:guide id="1" orient="horz" pos="4416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09879" y="1457855"/>
            <a:ext cx="10972271" cy="452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89" tIns="65295" rIns="130589" bIns="65295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198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120989"/>
              </a:buClr>
              <a:defRPr/>
            </a:lvl1pPr>
            <a:lvl2pPr>
              <a:buClr>
                <a:srgbClr val="120989"/>
              </a:buClr>
              <a:defRPr/>
            </a:lvl2pPr>
            <a:lvl3pPr>
              <a:buClr>
                <a:srgbClr val="120989"/>
              </a:buClr>
              <a:defRPr/>
            </a:lvl3pPr>
            <a:lvl4pPr>
              <a:buClr>
                <a:srgbClr val="120989"/>
              </a:buClr>
              <a:defRPr/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979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41708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" y="3492505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2425501" y="1058868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8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36892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420627" y="5785755"/>
            <a:ext cx="9318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726" algn="ctr"/>
                <a:tab pos="5943451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726" algn="ctr"/>
                <a:tab pos="5943451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60" y="2467429"/>
            <a:ext cx="844332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3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031965" y="6045654"/>
            <a:ext cx="101007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77" y="2971800"/>
            <a:ext cx="8443323" cy="457200"/>
          </a:xfrm>
        </p:spPr>
        <p:txBody>
          <a:bodyPr anchor="ctr"/>
          <a:lstStyle>
            <a:lvl1pPr marL="234945" indent="-12064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" y="3492505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2425501" y="1058868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8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4536892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1420627" y="5785755"/>
            <a:ext cx="9318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726" algn="ctr"/>
                <a:tab pos="5943451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726" algn="ctr"/>
                <a:tab pos="5943451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1031965" y="6045654"/>
            <a:ext cx="101007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5" y="3556001"/>
            <a:ext cx="4190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6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23773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491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vmlDrawing" Target="../drawings/vmlDrawing3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8073" y="212242"/>
            <a:ext cx="1071957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879" y="1457855"/>
            <a:ext cx="10972271" cy="452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89" tIns="65295" rIns="130589" bIns="65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175" y="6727110"/>
            <a:ext cx="2844271" cy="13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27" bIns="0" numCol="1" anchor="b" anchorCtr="0" compatLnSpc="1">
            <a:prstTxWarp prst="textNoShape">
              <a:avLst/>
            </a:prstTxWarp>
          </a:bodyPr>
          <a:lstStyle>
            <a:lvl1pPr algn="l">
              <a:defRPr sz="833" b="1">
                <a:solidFill>
                  <a:schemeClr val="tx1"/>
                </a:solidFill>
                <a:latin typeface="+mn-lt"/>
              </a:defRPr>
            </a:lvl1pPr>
          </a:lstStyle>
          <a:p>
            <a:pPr defTabSz="1218646" fontAlgn="base">
              <a:spcBef>
                <a:spcPct val="0"/>
              </a:spcBef>
              <a:spcAft>
                <a:spcPct val="0"/>
              </a:spcAft>
              <a:defRPr/>
            </a:pPr>
            <a:fld id="{E1DC5405-C0E6-4AF4-8720-7EE842E5C7DA}" type="slidenum">
              <a:rPr lang="en-US" smtClean="0">
                <a:solidFill>
                  <a:srgbClr val="000000"/>
                </a:solidFill>
              </a:rPr>
              <a:pPr defTabSz="121864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84999" y="7125650"/>
            <a:ext cx="2413000" cy="160991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ctr">
              <a:defRPr sz="833" b="1">
                <a:latin typeface="+mn-lt"/>
              </a:defRPr>
            </a:lvl1pPr>
          </a:lstStyle>
          <a:p>
            <a:pPr defTabSz="1214483"/>
            <a:r>
              <a:rPr lang="en-US" kern="0">
                <a:solidFill>
                  <a:sysClr val="windowText" lastClr="000000"/>
                </a:solidFill>
              </a:rPr>
              <a:t>Classified - Confidential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0"/>
          <a:srcRect b="11016"/>
          <a:stretch/>
        </p:blipFill>
        <p:spPr>
          <a:xfrm>
            <a:off x="11578175" y="6149798"/>
            <a:ext cx="540372" cy="577312"/>
          </a:xfrm>
          <a:prstGeom prst="rect">
            <a:avLst/>
          </a:prstGeom>
        </p:spPr>
      </p:pic>
      <p:graphicFrame>
        <p:nvGraphicFramePr>
          <p:cNvPr id="7" name="Object 11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229357302"/>
              </p:ext>
            </p:extLst>
          </p:nvPr>
        </p:nvGraphicFramePr>
        <p:xfrm>
          <a:off x="11446136" y="76200"/>
          <a:ext cx="6400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r:id="rId11" imgW="971686" imgH="895238" progId="PBrush">
                  <p:embed/>
                </p:oleObj>
              </mc:Choice>
              <mc:Fallback>
                <p:oleObj r:id="rId11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6136" y="76200"/>
                        <a:ext cx="640080" cy="5486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31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0" r:id="rId4"/>
    <p:sldLayoutId id="2147483685" r:id="rId5"/>
    <p:sldLayoutId id="2147483686" r:id="rId6"/>
    <p:sldLayoutId id="2147483688" r:id="rId7"/>
  </p:sldLayoutIdLst>
  <p:transition>
    <p:wipe dir="r"/>
  </p:transition>
  <p:hf sldNum="0" hdr="0" ftr="0" dt="0"/>
  <p:txStyles>
    <p:titleStyle>
      <a:lvl1pPr algn="l" defTabSz="108821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i="0">
          <a:solidFill>
            <a:srgbClr val="E31A27"/>
          </a:solidFill>
          <a:latin typeface="+mj-lt"/>
          <a:ea typeface="+mj-ea"/>
          <a:cs typeface="+mj-cs"/>
        </a:defRPr>
      </a:lvl1pPr>
      <a:lvl2pPr algn="l" defTabSz="108821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2pPr>
      <a:lvl3pPr algn="l" defTabSz="108821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3pPr>
      <a:lvl4pPr algn="l" defTabSz="108821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4pPr>
      <a:lvl5pPr algn="l" defTabSz="108821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5pPr>
      <a:lvl6pPr marL="380809" algn="l" defTabSz="1088211" rtl="0" fontAlgn="base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6pPr>
      <a:lvl7pPr marL="761616" algn="l" defTabSz="1088211" rtl="0" fontAlgn="base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7pPr>
      <a:lvl8pPr marL="1142423" algn="l" defTabSz="1088211" rtl="0" fontAlgn="base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8pPr>
      <a:lvl9pPr marL="1523230" algn="l" defTabSz="1088211" rtl="0" fontAlgn="base">
        <a:lnSpc>
          <a:spcPct val="90000"/>
        </a:lnSpc>
        <a:spcBef>
          <a:spcPct val="0"/>
        </a:spcBef>
        <a:spcAft>
          <a:spcPct val="0"/>
        </a:spcAft>
        <a:defRPr sz="3832" b="1" i="1">
          <a:solidFill>
            <a:srgbClr val="CC0000"/>
          </a:solidFill>
          <a:latin typeface="Arial" charset="0"/>
        </a:defRPr>
      </a:lvl9pPr>
    </p:titleStyle>
    <p:bodyStyle>
      <a:lvl1pPr marL="428411" indent="-428411" algn="l" defTabSz="1088211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E31A27"/>
        </a:buClr>
        <a:buFont typeface="Arial Narrow" pitchFamily="34" charset="0"/>
        <a:buChar char="●"/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949564" indent="-260536" algn="l" defTabSz="1088211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1"/>
        </a:buClr>
        <a:buFont typeface="Arial Narrow" pitchFamily="34" charset="0"/>
        <a:buChar char="-"/>
        <a:defRPr sz="1400" b="1">
          <a:solidFill>
            <a:schemeClr val="tx1"/>
          </a:solidFill>
          <a:latin typeface="+mn-lt"/>
        </a:defRPr>
      </a:lvl2pPr>
      <a:lvl3pPr marL="1498109" indent="-272385" algn="l" defTabSz="1088211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•"/>
        <a:defRPr sz="1400" b="1">
          <a:solidFill>
            <a:schemeClr val="tx1"/>
          </a:solidFill>
          <a:latin typeface="+mn-lt"/>
        </a:defRPr>
      </a:lvl3pPr>
      <a:lvl4pPr marL="1905362" indent="-271060" algn="l" defTabSz="1088211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–"/>
        <a:defRPr sz="1400" b="1">
          <a:solidFill>
            <a:schemeClr val="tx1"/>
          </a:solidFill>
          <a:latin typeface="+mn-lt"/>
        </a:defRPr>
      </a:lvl4pPr>
      <a:lvl5pPr marL="2447483" indent="-271060" algn="l" defTabSz="1088211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»"/>
        <a:defRPr sz="1400" b="1">
          <a:solidFill>
            <a:schemeClr val="tx1"/>
          </a:solidFill>
          <a:latin typeface="+mn-lt"/>
        </a:defRPr>
      </a:lvl5pPr>
      <a:lvl6pPr marL="2828289" indent="-271060" algn="l" defTabSz="1088211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»"/>
        <a:defRPr sz="3832" b="1">
          <a:solidFill>
            <a:schemeClr val="tx1"/>
          </a:solidFill>
          <a:latin typeface="+mn-lt"/>
        </a:defRPr>
      </a:lvl6pPr>
      <a:lvl7pPr marL="3209098" indent="-271060" algn="l" defTabSz="1088211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»"/>
        <a:defRPr sz="3832" b="1">
          <a:solidFill>
            <a:schemeClr val="tx1"/>
          </a:solidFill>
          <a:latin typeface="+mn-lt"/>
        </a:defRPr>
      </a:lvl7pPr>
      <a:lvl8pPr marL="3589905" indent="-271060" algn="l" defTabSz="1088211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»"/>
        <a:defRPr sz="3832" b="1">
          <a:solidFill>
            <a:schemeClr val="tx1"/>
          </a:solidFill>
          <a:latin typeface="+mn-lt"/>
        </a:defRPr>
      </a:lvl8pPr>
      <a:lvl9pPr marL="3970713" indent="-271060" algn="l" defTabSz="1088211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CC0000"/>
        </a:buClr>
        <a:buChar char="»"/>
        <a:defRPr sz="3832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1pPr>
      <a:lvl2pPr marL="380809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2pPr>
      <a:lvl3pPr marL="761616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3pPr>
      <a:lvl4pPr marL="1142423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4pPr>
      <a:lvl5pPr marL="1523230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5pPr>
      <a:lvl6pPr marL="1904039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6pPr>
      <a:lvl7pPr marL="2284846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7pPr>
      <a:lvl8pPr marL="2665653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8pPr>
      <a:lvl9pPr marL="3046463" algn="l" defTabSz="761616" rtl="0" eaLnBrk="1" latinLnBrk="0" hangingPunct="1">
        <a:defRPr sz="15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4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9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5462752" y="29575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 sz="18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748640" y="6492241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5155" y="6492244"/>
            <a:ext cx="22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  <p:graphicFrame>
        <p:nvGraphicFramePr>
          <p:cNvPr id="8" name="Object 11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448104988"/>
              </p:ext>
            </p:extLst>
          </p:nvPr>
        </p:nvGraphicFramePr>
        <p:xfrm>
          <a:off x="11384804" y="76200"/>
          <a:ext cx="64008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1" r:id="rId15" imgW="971686" imgH="895238" progId="PBrush">
                  <p:embed/>
                </p:oleObj>
              </mc:Choice>
              <mc:Fallback>
                <p:oleObj r:id="rId15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640080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46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45" indent="-234945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220657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72" indent="-160335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/>
          </a:solidFill>
          <a:latin typeface="+mn-lt"/>
        </a:defRPr>
      </a:lvl3pPr>
      <a:lvl4pPr marL="855641" indent="-173034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62" indent="-11588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00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089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277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466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diagramData" Target="../diagrams/data1.xml"/><Relationship Id="rId5" Type="http://schemas.openxmlformats.org/officeDocument/2006/relationships/image" Target="../media/image62.png"/><Relationship Id="rId15" Type="http://schemas.microsoft.com/office/2007/relationships/diagramDrawing" Target="../diagrams/drawing1.xml"/><Relationship Id="rId10" Type="http://schemas.openxmlformats.org/officeDocument/2006/relationships/image" Target="../media/image67.jpeg"/><Relationship Id="rId19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diagramColors" Target="../diagrams/colors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030515" y="2320018"/>
            <a:ext cx="12192000" cy="1468439"/>
          </a:xfrm>
        </p:spPr>
        <p:txBody>
          <a:bodyPr/>
          <a:lstStyle/>
          <a:p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MVA – Market Variance Analysis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 2017</a:t>
            </a:r>
          </a:p>
        </p:txBody>
      </p:sp>
    </p:spTree>
    <p:extLst>
      <p:ext uri="{BB962C8B-B14F-4D97-AF65-F5344CB8AC3E}">
        <p14:creationId xmlns:p14="http://schemas.microsoft.com/office/powerpoint/2010/main" val="3016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6BF33EBA-3611-426F-868B-1DCBF701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Example: Mu Sigma helped a leading pharmaceutical company scale MVA across 6 geographies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57179" y="4332514"/>
            <a:ext cx="5092078" cy="2006600"/>
          </a:xfrm>
        </p:spPr>
        <p:txBody>
          <a:bodyPr/>
          <a:lstStyle/>
          <a:p>
            <a:pPr>
              <a:defRPr/>
            </a:pPr>
            <a:r>
              <a:rPr lang="en-US" dirty="0"/>
              <a:t>The modeling exercise helped in determining the relative impact of personal and non personal promotions on the prescription volumes of each physician segment</a:t>
            </a:r>
          </a:p>
          <a:p>
            <a:pPr>
              <a:defRPr/>
            </a:pPr>
            <a:r>
              <a:rPr lang="en-US" dirty="0"/>
              <a:t>The optimization process and the channel-wise expected ROI gave the client context on what profits to expect in the following year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57179" y="2009775"/>
            <a:ext cx="5291138" cy="1993900"/>
          </a:xfrm>
        </p:spPr>
        <p:txBody>
          <a:bodyPr/>
          <a:lstStyle/>
          <a:p>
            <a:r>
              <a:rPr lang="en-US" dirty="0"/>
              <a:t>The analysis revealed that promotion via non personal channels was less profitable compared to other personal promotions</a:t>
            </a:r>
          </a:p>
          <a:p>
            <a:r>
              <a:rPr lang="en-US" dirty="0"/>
              <a:t>It also helped to identify non-responsive geographical regions and hence suggested to revise the promotional spend on those areas</a:t>
            </a:r>
          </a:p>
        </p:txBody>
      </p:sp>
      <p:pic>
        <p:nvPicPr>
          <p:cNvPr id="11386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8426" y="1981200"/>
            <a:ext cx="182026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6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657601"/>
            <a:ext cx="1905000" cy="104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6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086349"/>
            <a:ext cx="1905000" cy="10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Down Arrow 55"/>
          <p:cNvSpPr/>
          <p:nvPr/>
        </p:nvSpPr>
        <p:spPr bwMode="auto">
          <a:xfrm>
            <a:off x="7239000" y="3276600"/>
            <a:ext cx="381000" cy="381000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>
              <a:spcBef>
                <a:spcPct val="100000"/>
              </a:spcBef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57" name="Down Arrow 56"/>
          <p:cNvSpPr/>
          <p:nvPr/>
        </p:nvSpPr>
        <p:spPr bwMode="auto">
          <a:xfrm>
            <a:off x="7239000" y="4705351"/>
            <a:ext cx="381000" cy="381000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>
              <a:spcBef>
                <a:spcPct val="100000"/>
              </a:spcBef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541657" y="2007054"/>
            <a:ext cx="3334589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100000"/>
              </a:spcBef>
              <a:buClrTx/>
            </a:pPr>
            <a:r>
              <a:rPr lang="en-US" sz="1400" b="1" dirty="0">
                <a:solidFill>
                  <a:srgbClr val="000000"/>
                </a:solidFill>
              </a:rPr>
              <a:t>Response and cost  associated with each promotional channel for every cluster was used  as an input to optimization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8541657" y="3657600"/>
            <a:ext cx="3300715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100000"/>
              </a:spcBef>
              <a:buClrTx/>
            </a:pPr>
            <a:r>
              <a:rPr lang="en-US" sz="1400" b="1" dirty="0">
                <a:solidFill>
                  <a:srgbClr val="000000"/>
                </a:solidFill>
              </a:rPr>
              <a:t>Non linear programming was used to allocate the budget to every channel such that overall profit is maximized and not from the individual channel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7CE6AA-9B3D-4B2C-B44C-BFCC94B4025B}"/>
              </a:ext>
            </a:extLst>
          </p:cNvPr>
          <p:cNvSpPr/>
          <p:nvPr/>
        </p:nvSpPr>
        <p:spPr bwMode="auto">
          <a:xfrm>
            <a:off x="562889" y="1590785"/>
            <a:ext cx="2581107" cy="325441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Key Findings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5B14856-5C60-45B3-9F7D-26F9437010F9}"/>
              </a:ext>
            </a:extLst>
          </p:cNvPr>
          <p:cNvSpPr/>
          <p:nvPr/>
        </p:nvSpPr>
        <p:spPr bwMode="auto">
          <a:xfrm>
            <a:off x="562888" y="3942552"/>
            <a:ext cx="2581107" cy="325441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Business Impact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12FF786-978A-47EE-8363-D5261C0E49C0}"/>
              </a:ext>
            </a:extLst>
          </p:cNvPr>
          <p:cNvSpPr/>
          <p:nvPr/>
        </p:nvSpPr>
        <p:spPr bwMode="auto">
          <a:xfrm>
            <a:off x="6477000" y="1590784"/>
            <a:ext cx="2581107" cy="325441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Analysis Illustrations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DA2DA0-7BE7-4F85-A948-4A3A8E28EE9B}"/>
              </a:ext>
            </a:extLst>
          </p:cNvPr>
          <p:cNvCxnSpPr/>
          <p:nvPr/>
        </p:nvCxnSpPr>
        <p:spPr bwMode="auto">
          <a:xfrm>
            <a:off x="6284686" y="1480457"/>
            <a:ext cx="0" cy="4858657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2905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CAB4EB-A4D2-4C36-81E3-06728240E48B}"/>
              </a:ext>
            </a:extLst>
          </p:cNvPr>
          <p:cNvSpPr/>
          <p:nvPr/>
        </p:nvSpPr>
        <p:spPr bwMode="auto">
          <a:xfrm>
            <a:off x="4633739" y="5712247"/>
            <a:ext cx="3369003" cy="9261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701513456"/>
              </p:ext>
            </p:extLst>
          </p:nvPr>
        </p:nvGraphicFramePr>
        <p:xfrm>
          <a:off x="8305498" y="2399926"/>
          <a:ext cx="3017520" cy="1450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Rectangle 18"/>
          <p:cNvSpPr/>
          <p:nvPr/>
        </p:nvSpPr>
        <p:spPr bwMode="auto">
          <a:xfrm>
            <a:off x="898690" y="2202917"/>
            <a:ext cx="3342105" cy="4423552"/>
          </a:xfrm>
          <a:prstGeom prst="rect">
            <a:avLst/>
          </a:prstGeom>
          <a:noFill/>
          <a:ln w="3175">
            <a:solidFill>
              <a:srgbClr val="EDE7E7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0415471" y="2644724"/>
            <a:ext cx="749144" cy="765061"/>
          </a:xfrm>
          <a:prstGeom prst="rect">
            <a:avLst/>
          </a:prstGeom>
          <a:noFill/>
          <a:ln w="3175">
            <a:solidFill>
              <a:srgbClr val="8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11995" y="1488178"/>
            <a:ext cx="3318922" cy="630769"/>
          </a:xfrm>
          <a:prstGeom prst="rect">
            <a:avLst/>
          </a:prstGeom>
          <a:ln>
            <a:solidFill>
              <a:srgbClr val="006666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Input to Simulator</a:t>
            </a:r>
            <a:b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633735" y="1488180"/>
            <a:ext cx="3369004" cy="6460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Mixed Effects Modelling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2089" y="2291908"/>
            <a:ext cx="1735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u="sng" dirty="0">
                <a:latin typeface="Calibri" panose="020F0502020204030204" pitchFamily="34" charset="0"/>
              </a:rPr>
              <a:t>Fixed Effects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15754" y="3947383"/>
            <a:ext cx="159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u="sng" dirty="0">
                <a:latin typeface="Calibri" panose="020F0502020204030204" pitchFamily="34" charset="0"/>
              </a:rPr>
              <a:t>Random Effects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9849" y="5699251"/>
            <a:ext cx="310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u="sng" dirty="0">
                <a:solidFill>
                  <a:schemeClr val="bg1"/>
                </a:solidFill>
                <a:latin typeface="Calibri" panose="020F0502020204030204" pitchFamily="34" charset="0"/>
              </a:rPr>
              <a:t>Predicted Output for that scenario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8179589" y="1492019"/>
            <a:ext cx="3352800" cy="63865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Interpreting Simulator 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09986" y="3988286"/>
            <a:ext cx="2954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</a:rPr>
              <a:t>2) Deep-dive into those plans to ensure that the plan is driving growth without causing cannibalization effect amongst its product line*</a:t>
            </a: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4078809233"/>
              </p:ext>
            </p:extLst>
          </p:nvPr>
        </p:nvGraphicFramePr>
        <p:xfrm>
          <a:off x="8298049" y="4796069"/>
          <a:ext cx="3181433" cy="1514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53053" y="2254856"/>
            <a:ext cx="252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u="sng" dirty="0">
                <a:latin typeface="Calibri" panose="020F0502020204030204" pitchFamily="34" charset="0"/>
              </a:rPr>
              <a:t>Base Plan for the time period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9538" y="4135120"/>
            <a:ext cx="350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</a:rPr>
              <a:t>1000s of Algorithmically generated plan scenarios for the quarter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654" y="4661233"/>
            <a:ext cx="1955141" cy="7819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554" y="4714855"/>
            <a:ext cx="784556" cy="6998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549" y="2657571"/>
            <a:ext cx="1037273" cy="953453"/>
          </a:xfrm>
          <a:prstGeom prst="rect">
            <a:avLst/>
          </a:prstGeom>
        </p:spPr>
      </p:pic>
      <p:pic>
        <p:nvPicPr>
          <p:cNvPr id="37" name="Picture 8" descr="https://cdn4.iconfinder.com/data/icons/office-business-1-1/180/Working_Man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41" y="2647048"/>
            <a:ext cx="784300" cy="8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984503" y="3607212"/>
            <a:ext cx="32716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</a:rPr>
              <a:t>Created based on user’s business knowledge</a:t>
            </a:r>
          </a:p>
          <a:p>
            <a:pPr marL="228594" indent="-228594" algn="ctr">
              <a:buFont typeface="+mj-lt"/>
              <a:buAutoNum type="arabicPeriod"/>
            </a:pP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135" y="5509685"/>
            <a:ext cx="3637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 algn="ctr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</a:rPr>
              <a:t>Encompasses +150 CTAs, +30 product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</a:rPr>
              <a:t> lines, +4 years</a:t>
            </a:r>
          </a:p>
          <a:p>
            <a:pPr marL="228594" indent="-228594" algn="ctr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</a:rPr>
              <a:t>Business restraints incorporated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004763" y="2623436"/>
            <a:ext cx="1685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“Was this a great week or a great promo?”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81665" y="2971835"/>
            <a:ext cx="2129399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“How did the retail price </a:t>
            </a:r>
          </a:p>
          <a:p>
            <a:pPr algn="l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compare to recent weeks?”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862722" y="3516497"/>
            <a:ext cx="2241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“Was display support better </a:t>
            </a:r>
            <a:b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or worse than average?”</a:t>
            </a:r>
            <a:endParaRPr lang="en-US" sz="1200" i="1" dirty="0">
              <a:latin typeface="Calibri" panose="020F0502020204030204" pitchFamily="34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898552" y="4232819"/>
            <a:ext cx="20384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“How did  competitive promos affect our (and retailer) results?”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948505" y="4713074"/>
            <a:ext cx="194982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“What happens to the sales in weeks after a heavy discount?”</a:t>
            </a:r>
          </a:p>
        </p:txBody>
      </p: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4807908" y="2727477"/>
            <a:ext cx="127632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B81321"/>
              </a:buClr>
              <a:buSzPct val="125000"/>
              <a:buFont typeface="Arial" charset="0"/>
              <a:buNone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Value of the week</a:t>
            </a: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4827049" y="3154869"/>
            <a:ext cx="125937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B81321"/>
              </a:buClr>
              <a:buSzPct val="125000"/>
              <a:buFont typeface="Arial" charset="0"/>
              <a:buNone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Reference price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4845514" y="3555479"/>
            <a:ext cx="85320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B81321"/>
              </a:buClr>
              <a:buSzPct val="125000"/>
              <a:buFont typeface="Arial" charset="0"/>
              <a:buNone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Execution</a:t>
            </a: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4852600" y="4335547"/>
            <a:ext cx="881887" cy="18466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B81321"/>
              </a:buClr>
              <a:buSzPct val="125000"/>
              <a:buFont typeface="Arial" charset="0"/>
              <a:buNone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Competition</a:t>
            </a:r>
          </a:p>
        </p:txBody>
      </p:sp>
      <p:sp>
        <p:nvSpPr>
          <p:cNvPr id="49" name="Text Box 6"/>
          <p:cNvSpPr txBox="1">
            <a:spLocks noChangeArrowheads="1"/>
          </p:cNvSpPr>
          <p:nvPr/>
        </p:nvSpPr>
        <p:spPr bwMode="auto">
          <a:xfrm>
            <a:off x="4846449" y="4764477"/>
            <a:ext cx="101719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B81321"/>
              </a:buClr>
              <a:buSzPct val="125000"/>
              <a:buFont typeface="Arial" charset="0"/>
              <a:buNone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Stocking Effect</a:t>
            </a:r>
          </a:p>
        </p:txBody>
      </p: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4849730" y="5118626"/>
            <a:ext cx="94503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rgbClr val="B81321"/>
              </a:buClr>
              <a:buSzPct val="125000"/>
              <a:buFont typeface="Arial" charset="0"/>
              <a:buNone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Price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72512" y="5911559"/>
            <a:ext cx="268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Profit Margins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Revenue</a:t>
            </a:r>
          </a:p>
          <a:p>
            <a:pPr marL="228594" indent="-228594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Household penetration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634196" y="2202920"/>
            <a:ext cx="3358872" cy="4423553"/>
          </a:xfrm>
          <a:prstGeom prst="rect">
            <a:avLst/>
          </a:prstGeom>
          <a:noFill/>
          <a:ln w="3175">
            <a:solidFill>
              <a:srgbClr val="EDE7E7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8182947" y="2202917"/>
            <a:ext cx="3349283" cy="4423552"/>
          </a:xfrm>
          <a:prstGeom prst="rect">
            <a:avLst/>
          </a:prstGeom>
          <a:noFill/>
          <a:ln w="3175">
            <a:solidFill>
              <a:srgbClr val="EDE7E7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4816" y="1757145"/>
            <a:ext cx="382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</a:rPr>
              <a:t>(A base plan input by a business user and 1000s of plans </a:t>
            </a:r>
            <a:b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</a:rPr>
              <a:t>are generated by a randomization algorithm)</a:t>
            </a:r>
          </a:p>
          <a:p>
            <a:pPr algn="l"/>
            <a:endParaRPr lang="en-US" sz="1000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4573848" y="1757147"/>
            <a:ext cx="382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</a:rPr>
              <a:t>(Advanced analytics was leveraged to model factors that </a:t>
            </a:r>
            <a:b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000" i="1" dirty="0">
                <a:solidFill>
                  <a:schemeClr val="bg1"/>
                </a:solidFill>
                <a:latin typeface="Calibri" panose="020F0502020204030204" pitchFamily="34" charset="0"/>
              </a:rPr>
              <a:t> will help determine promo effect)</a:t>
            </a:r>
          </a:p>
          <a:p>
            <a:pPr algn="l"/>
            <a:endParaRPr lang="en-US" sz="1000" i="1" dirty="0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5937252" y="5193330"/>
            <a:ext cx="2150755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“How does the effect of price </a:t>
            </a:r>
          </a:p>
          <a:p>
            <a:pPr eaLnBrk="0" hangingPunct="0">
              <a:spcBef>
                <a:spcPct val="20000"/>
              </a:spcBef>
              <a:buClr>
                <a:srgbClr val="000000"/>
              </a:buClr>
            </a:pPr>
            <a:r>
              <a:rPr lang="en-US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vary across different panels?”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BA56C-9C1F-4518-A9CA-18145EF2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Using the linear mixed model as a predictive engine, a framework is built that can compare thousands of promotional plans to identify the best ones</a:t>
            </a:r>
          </a:p>
        </p:txBody>
      </p:sp>
    </p:spTree>
    <p:extLst>
      <p:ext uri="{BB962C8B-B14F-4D97-AF65-F5344CB8AC3E}">
        <p14:creationId xmlns:p14="http://schemas.microsoft.com/office/powerpoint/2010/main" val="116786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87" y="4456978"/>
            <a:ext cx="865564" cy="670812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127363" y="1549816"/>
            <a:ext cx="2966451" cy="1551453"/>
            <a:chOff x="457200" y="1600200"/>
            <a:chExt cx="2549389" cy="1551452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57200" y="1600200"/>
              <a:ext cx="2513012" cy="152400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" y="1600200"/>
              <a:ext cx="2513012" cy="304800"/>
            </a:xfrm>
            <a:prstGeom prst="rect">
              <a:avLst/>
            </a:prstGeom>
            <a:solidFill>
              <a:srgbClr val="8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Mapping Files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33" y="2282573"/>
              <a:ext cx="796556" cy="81743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64621" y="1982101"/>
              <a:ext cx="160202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Week mapping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Package mapping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COD lookup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COGS lookup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Redemption Rate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028185" y="4664950"/>
            <a:ext cx="3122479" cy="1540750"/>
            <a:chOff x="457200" y="4664950"/>
            <a:chExt cx="2549389" cy="154075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457200" y="4681700"/>
              <a:ext cx="2513012" cy="152400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57200" y="4664950"/>
              <a:ext cx="2513012" cy="304800"/>
            </a:xfrm>
            <a:prstGeom prst="rect">
              <a:avLst/>
            </a:prstGeom>
            <a:solidFill>
              <a:srgbClr val="8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Input Files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33" y="5385563"/>
              <a:ext cx="796556" cy="81743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64621" y="5084510"/>
              <a:ext cx="16020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All the scenarios generated kept in Input folder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121787" y="4664952"/>
            <a:ext cx="3384415" cy="2012075"/>
            <a:chOff x="6977197" y="4664950"/>
            <a:chExt cx="2925628" cy="1855486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006063" y="4664950"/>
              <a:ext cx="2513012" cy="152400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006063" y="4664950"/>
              <a:ext cx="2513012" cy="304800"/>
            </a:xfrm>
            <a:prstGeom prst="rect">
              <a:avLst/>
            </a:prstGeom>
            <a:solidFill>
              <a:srgbClr val="8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Coefficients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2139" y="4969750"/>
              <a:ext cx="1550686" cy="155068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977197" y="4996436"/>
              <a:ext cx="1981364" cy="1192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300" dirty="0"/>
                <a:t>Coefficient files at CTA-Category- Segment level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300" dirty="0"/>
                <a:t>There are 4 for each (volume and penetration and their revised) CTA-Category-Segment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097735" y="1600201"/>
            <a:ext cx="3408464" cy="1855487"/>
            <a:chOff x="6953147" y="1600200"/>
            <a:chExt cx="2949678" cy="1855486"/>
          </a:xfrm>
        </p:grpSpPr>
        <p:sp>
          <p:nvSpPr>
            <p:cNvPr id="16" name="Rectangle 15"/>
            <p:cNvSpPr/>
            <p:nvPr/>
          </p:nvSpPr>
          <p:spPr bwMode="auto">
            <a:xfrm>
              <a:off x="7006063" y="1600200"/>
              <a:ext cx="2513012" cy="152400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994239" y="1600200"/>
              <a:ext cx="2513012" cy="304800"/>
            </a:xfrm>
            <a:prstGeom prst="rect">
              <a:avLst/>
            </a:prstGeom>
            <a:solidFill>
              <a:srgbClr val="8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Future Datasets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2139" y="1905000"/>
              <a:ext cx="1550686" cy="155068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53147" y="1956209"/>
              <a:ext cx="19813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/>
                <a:t>Future Dataset for each of the CTA-Category-Segment that we want to simulate</a:t>
              </a:r>
            </a:p>
          </p:txBody>
        </p:sp>
      </p:grpSp>
      <p:sp>
        <p:nvSpPr>
          <p:cNvPr id="36" name="Freeform 35"/>
          <p:cNvSpPr/>
          <p:nvPr/>
        </p:nvSpPr>
        <p:spPr>
          <a:xfrm>
            <a:off x="4389119" y="2049315"/>
            <a:ext cx="3413760" cy="3413760"/>
          </a:xfrm>
          <a:custGeom>
            <a:avLst/>
            <a:gdLst>
              <a:gd name="connsiteX0" fmla="*/ 2427562 w 4855125"/>
              <a:gd name="connsiteY0" fmla="*/ 0 h 4855125"/>
              <a:gd name="connsiteX1" fmla="*/ 4529893 w 4855125"/>
              <a:gd name="connsiteY1" fmla="*/ 1213781 h 4855125"/>
              <a:gd name="connsiteX2" fmla="*/ 2427563 w 4855125"/>
              <a:gd name="connsiteY2" fmla="*/ 2427563 h 4855125"/>
              <a:gd name="connsiteX3" fmla="*/ 2427562 w 4855125"/>
              <a:gd name="connsiteY3" fmla="*/ 0 h 485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125" h="4855125">
                <a:moveTo>
                  <a:pt x="2427562" y="0"/>
                </a:moveTo>
                <a:cubicBezTo>
                  <a:pt x="3294847" y="0"/>
                  <a:pt x="4096251" y="462691"/>
                  <a:pt x="4529893" y="1213781"/>
                </a:cubicBezTo>
                <a:lnTo>
                  <a:pt x="2427563" y="2427563"/>
                </a:lnTo>
                <a:cubicBezTo>
                  <a:pt x="2427563" y="1618375"/>
                  <a:pt x="2427562" y="809188"/>
                  <a:pt x="24275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1739" tIns="489645" rIns="785099" bIns="2340392" numCol="1" spcCol="1270" anchor="ctr" anchorCtr="0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75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219" dirty="0"/>
              <a:t> </a:t>
            </a:r>
          </a:p>
        </p:txBody>
      </p:sp>
      <p:sp>
        <p:nvSpPr>
          <p:cNvPr id="37" name="Freeform 36"/>
          <p:cNvSpPr/>
          <p:nvPr/>
        </p:nvSpPr>
        <p:spPr>
          <a:xfrm>
            <a:off x="4372931" y="2148840"/>
            <a:ext cx="3413760" cy="3413760"/>
          </a:xfrm>
          <a:custGeom>
            <a:avLst/>
            <a:gdLst>
              <a:gd name="connsiteX0" fmla="*/ 4529893 w 4855125"/>
              <a:gd name="connsiteY0" fmla="*/ 1213781 h 4855125"/>
              <a:gd name="connsiteX1" fmla="*/ 4529893 w 4855125"/>
              <a:gd name="connsiteY1" fmla="*/ 3641344 h 4855125"/>
              <a:gd name="connsiteX2" fmla="*/ 2427563 w 4855125"/>
              <a:gd name="connsiteY2" fmla="*/ 2427563 h 4855125"/>
              <a:gd name="connsiteX3" fmla="*/ 4529893 w 4855125"/>
              <a:gd name="connsiteY3" fmla="*/ 1213781 h 485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125" h="4855125">
                <a:moveTo>
                  <a:pt x="4529893" y="1213781"/>
                </a:moveTo>
                <a:cubicBezTo>
                  <a:pt x="4963535" y="1964872"/>
                  <a:pt x="4963535" y="2890253"/>
                  <a:pt x="4529893" y="3641344"/>
                </a:cubicBezTo>
                <a:lnTo>
                  <a:pt x="2427563" y="2427563"/>
                </a:lnTo>
                <a:lnTo>
                  <a:pt x="4529893" y="1213781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70059" tIns="1435339" rIns="216139" bIns="1415019" numCol="1" spcCol="1270" anchor="ctr" anchorCtr="0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75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219" dirty="0"/>
              <a:t> </a:t>
            </a:r>
          </a:p>
        </p:txBody>
      </p:sp>
      <p:sp>
        <p:nvSpPr>
          <p:cNvPr id="38" name="Freeform 37"/>
          <p:cNvSpPr/>
          <p:nvPr/>
        </p:nvSpPr>
        <p:spPr>
          <a:xfrm>
            <a:off x="4429759" y="2148840"/>
            <a:ext cx="3413760" cy="3413760"/>
          </a:xfrm>
          <a:custGeom>
            <a:avLst/>
            <a:gdLst>
              <a:gd name="connsiteX0" fmla="*/ 4529893 w 4855125"/>
              <a:gd name="connsiteY0" fmla="*/ 3641344 h 4855125"/>
              <a:gd name="connsiteX1" fmla="*/ 2427562 w 4855125"/>
              <a:gd name="connsiteY1" fmla="*/ 4855126 h 4855125"/>
              <a:gd name="connsiteX2" fmla="*/ 2427563 w 4855125"/>
              <a:gd name="connsiteY2" fmla="*/ 2427563 h 4855125"/>
              <a:gd name="connsiteX3" fmla="*/ 4529893 w 4855125"/>
              <a:gd name="connsiteY3" fmla="*/ 3641344 h 485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125" h="4855125">
                <a:moveTo>
                  <a:pt x="4529893" y="3641344"/>
                </a:moveTo>
                <a:cubicBezTo>
                  <a:pt x="4096251" y="4392435"/>
                  <a:pt x="3294846" y="4855126"/>
                  <a:pt x="2427562" y="4855126"/>
                </a:cubicBezTo>
                <a:cubicBezTo>
                  <a:pt x="2427562" y="4045938"/>
                  <a:pt x="2427563" y="3236751"/>
                  <a:pt x="2427563" y="2427563"/>
                </a:cubicBezTo>
                <a:lnTo>
                  <a:pt x="4529893" y="3641344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1739" tIns="2360711" rIns="785099" bIns="469327" numCol="1" spcCol="1270" anchor="ctr" anchorCtr="0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75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219" dirty="0"/>
              <a:t> </a:t>
            </a:r>
          </a:p>
        </p:txBody>
      </p:sp>
      <p:sp>
        <p:nvSpPr>
          <p:cNvPr id="39" name="Freeform 38"/>
          <p:cNvSpPr/>
          <p:nvPr/>
        </p:nvSpPr>
        <p:spPr>
          <a:xfrm>
            <a:off x="4348479" y="2148840"/>
            <a:ext cx="3413760" cy="3413760"/>
          </a:xfrm>
          <a:custGeom>
            <a:avLst/>
            <a:gdLst>
              <a:gd name="connsiteX0" fmla="*/ 2427563 w 4855125"/>
              <a:gd name="connsiteY0" fmla="*/ 4855125 h 4855125"/>
              <a:gd name="connsiteX1" fmla="*/ 325232 w 4855125"/>
              <a:gd name="connsiteY1" fmla="*/ 3641344 h 4855125"/>
              <a:gd name="connsiteX2" fmla="*/ 2427563 w 4855125"/>
              <a:gd name="connsiteY2" fmla="*/ 2427563 h 4855125"/>
              <a:gd name="connsiteX3" fmla="*/ 2427563 w 4855125"/>
              <a:gd name="connsiteY3" fmla="*/ 4855125 h 485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125" h="4855125">
                <a:moveTo>
                  <a:pt x="2427563" y="4855125"/>
                </a:moveTo>
                <a:cubicBezTo>
                  <a:pt x="1560278" y="4855125"/>
                  <a:pt x="758874" y="4392434"/>
                  <a:pt x="325232" y="3641344"/>
                </a:cubicBezTo>
                <a:lnTo>
                  <a:pt x="2427563" y="2427563"/>
                </a:lnTo>
                <a:lnTo>
                  <a:pt x="2427563" y="4855125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5099" tIns="2360711" rIns="1841739" bIns="469327" numCol="1" spcCol="1270" anchor="ctr" anchorCtr="0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75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19" dirty="0"/>
          </a:p>
        </p:txBody>
      </p:sp>
      <p:sp>
        <p:nvSpPr>
          <p:cNvPr id="40" name="Freeform 39"/>
          <p:cNvSpPr/>
          <p:nvPr/>
        </p:nvSpPr>
        <p:spPr>
          <a:xfrm>
            <a:off x="4307839" y="2078533"/>
            <a:ext cx="3413760" cy="3413760"/>
          </a:xfrm>
          <a:custGeom>
            <a:avLst/>
            <a:gdLst>
              <a:gd name="connsiteX0" fmla="*/ 325232 w 4855125"/>
              <a:gd name="connsiteY0" fmla="*/ 3641344 h 4855125"/>
              <a:gd name="connsiteX1" fmla="*/ 325232 w 4855125"/>
              <a:gd name="connsiteY1" fmla="*/ 1213781 h 4855125"/>
              <a:gd name="connsiteX2" fmla="*/ 2427563 w 4855125"/>
              <a:gd name="connsiteY2" fmla="*/ 2427563 h 4855125"/>
              <a:gd name="connsiteX3" fmla="*/ 325232 w 4855125"/>
              <a:gd name="connsiteY3" fmla="*/ 3641344 h 485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125" h="4855125">
                <a:moveTo>
                  <a:pt x="325232" y="3641344"/>
                </a:moveTo>
                <a:cubicBezTo>
                  <a:pt x="-108410" y="2890253"/>
                  <a:pt x="-108410" y="1964872"/>
                  <a:pt x="325232" y="1213781"/>
                </a:cubicBezTo>
                <a:lnTo>
                  <a:pt x="2427563" y="2427563"/>
                </a:lnTo>
                <a:lnTo>
                  <a:pt x="325232" y="3641344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6139" tIns="1435339" rIns="2370059" bIns="1415019" numCol="1" spcCol="1270" anchor="ctr" anchorCtr="0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75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19" dirty="0"/>
          </a:p>
        </p:txBody>
      </p:sp>
      <p:sp>
        <p:nvSpPr>
          <p:cNvPr id="41" name="Freeform 40"/>
          <p:cNvSpPr/>
          <p:nvPr/>
        </p:nvSpPr>
        <p:spPr>
          <a:xfrm>
            <a:off x="4348479" y="2008227"/>
            <a:ext cx="3413760" cy="3413760"/>
          </a:xfrm>
          <a:custGeom>
            <a:avLst/>
            <a:gdLst>
              <a:gd name="connsiteX0" fmla="*/ 325232 w 4855125"/>
              <a:gd name="connsiteY0" fmla="*/ 1213781 h 4855125"/>
              <a:gd name="connsiteX1" fmla="*/ 2427563 w 4855125"/>
              <a:gd name="connsiteY1" fmla="*/ -1 h 4855125"/>
              <a:gd name="connsiteX2" fmla="*/ 2427563 w 4855125"/>
              <a:gd name="connsiteY2" fmla="*/ 2427563 h 4855125"/>
              <a:gd name="connsiteX3" fmla="*/ 325232 w 4855125"/>
              <a:gd name="connsiteY3" fmla="*/ 1213781 h 485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5125" h="4855125">
                <a:moveTo>
                  <a:pt x="325232" y="1213781"/>
                </a:moveTo>
                <a:cubicBezTo>
                  <a:pt x="758874" y="462690"/>
                  <a:pt x="1560279" y="-1"/>
                  <a:pt x="2427563" y="-1"/>
                </a:cubicBezTo>
                <a:lnTo>
                  <a:pt x="2427563" y="2427563"/>
                </a:lnTo>
                <a:lnTo>
                  <a:pt x="325232" y="1213781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85099" tIns="489645" rIns="1841739" bIns="2340392" numCol="1" spcCol="1270" anchor="ctr" anchorCtr="0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75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219" dirty="0"/>
          </a:p>
        </p:txBody>
      </p:sp>
      <p:sp>
        <p:nvSpPr>
          <p:cNvPr id="42" name="Circular Arrow 41"/>
          <p:cNvSpPr/>
          <p:nvPr/>
        </p:nvSpPr>
        <p:spPr>
          <a:xfrm>
            <a:off x="4695341" y="2273932"/>
            <a:ext cx="2882355" cy="2882355"/>
          </a:xfrm>
          <a:prstGeom prst="circularArrow">
            <a:avLst>
              <a:gd name="adj1" fmla="val 5085"/>
              <a:gd name="adj2" fmla="val 12955"/>
              <a:gd name="adj3" fmla="val 19472472"/>
              <a:gd name="adj4" fmla="val 16200251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Circular Arrow 42"/>
          <p:cNvSpPr/>
          <p:nvPr/>
        </p:nvSpPr>
        <p:spPr>
          <a:xfrm>
            <a:off x="4735981" y="2344239"/>
            <a:ext cx="2882355" cy="2882355"/>
          </a:xfrm>
          <a:prstGeom prst="circularArrow">
            <a:avLst>
              <a:gd name="adj1" fmla="val 5085"/>
              <a:gd name="adj2" fmla="val 25151"/>
              <a:gd name="adj3" fmla="val 1472472"/>
              <a:gd name="adj4" fmla="val 198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Circular Arrow 43"/>
          <p:cNvSpPr/>
          <p:nvPr/>
        </p:nvSpPr>
        <p:spPr>
          <a:xfrm>
            <a:off x="4695341" y="2414545"/>
            <a:ext cx="2882355" cy="2882355"/>
          </a:xfrm>
          <a:prstGeom prst="circularArrow">
            <a:avLst>
              <a:gd name="adj1" fmla="val 5085"/>
              <a:gd name="adj2" fmla="val 11528"/>
              <a:gd name="adj3" fmla="val 5072221"/>
              <a:gd name="adj4" fmla="val 18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Circular Arrow 44"/>
          <p:cNvSpPr/>
          <p:nvPr/>
        </p:nvSpPr>
        <p:spPr>
          <a:xfrm>
            <a:off x="4614309" y="2414545"/>
            <a:ext cx="2882355" cy="2882355"/>
          </a:xfrm>
          <a:prstGeom prst="circularArrow">
            <a:avLst>
              <a:gd name="adj1" fmla="val 5085"/>
              <a:gd name="adj2" fmla="val 12955"/>
              <a:gd name="adj3" fmla="val 8672472"/>
              <a:gd name="adj4" fmla="val 5400251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Circular Arrow 45"/>
          <p:cNvSpPr/>
          <p:nvPr/>
        </p:nvSpPr>
        <p:spPr>
          <a:xfrm>
            <a:off x="4573669" y="2344239"/>
            <a:ext cx="2882355" cy="2882355"/>
          </a:xfrm>
          <a:prstGeom prst="circularArrow">
            <a:avLst>
              <a:gd name="adj1" fmla="val 5085"/>
              <a:gd name="adj2" fmla="val 12541"/>
              <a:gd name="adj3" fmla="val 12272472"/>
              <a:gd name="adj4" fmla="val 90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Circular Arrow 46"/>
          <p:cNvSpPr/>
          <p:nvPr/>
        </p:nvSpPr>
        <p:spPr>
          <a:xfrm>
            <a:off x="4614309" y="2273932"/>
            <a:ext cx="2882355" cy="2882355"/>
          </a:xfrm>
          <a:prstGeom prst="circularArrow">
            <a:avLst>
              <a:gd name="adj1" fmla="val 5085"/>
              <a:gd name="adj2" fmla="val 8847"/>
              <a:gd name="adj3" fmla="val 15872222"/>
              <a:gd name="adj4" fmla="val 12600000"/>
              <a:gd name="adj5" fmla="val 5747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114805" y="2014859"/>
            <a:ext cx="4006985" cy="3432885"/>
            <a:chOff x="2970212" y="2014855"/>
            <a:chExt cx="4006985" cy="3432885"/>
          </a:xfrm>
        </p:grpSpPr>
        <p:cxnSp>
          <p:nvCxnSpPr>
            <p:cNvPr id="48" name="Elbow Connector 47"/>
            <p:cNvCxnSpPr/>
            <p:nvPr/>
          </p:nvCxnSpPr>
          <p:spPr bwMode="auto">
            <a:xfrm flipV="1">
              <a:off x="5798705" y="2014855"/>
              <a:ext cx="1178492" cy="570038"/>
            </a:xfrm>
            <a:prstGeom prst="bentConnector3">
              <a:avLst>
                <a:gd name="adj1" fmla="val -803"/>
              </a:avLst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28575" cap="flat" cmpd="sng" algn="ctr">
              <a:solidFill>
                <a:srgbClr val="D8CBC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Elbow Connector 48"/>
            <p:cNvCxnSpPr/>
            <p:nvPr/>
          </p:nvCxnSpPr>
          <p:spPr bwMode="auto">
            <a:xfrm rot="10800000">
              <a:off x="2989865" y="2014855"/>
              <a:ext cx="1069440" cy="611270"/>
            </a:xfrm>
            <a:prstGeom prst="bentConnector3">
              <a:avLst>
                <a:gd name="adj1" fmla="val 1141"/>
              </a:avLst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28575" cap="flat" cmpd="sng" algn="ctr">
              <a:solidFill>
                <a:srgbClr val="D8CBC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Elbow Connector 49"/>
            <p:cNvCxnSpPr/>
            <p:nvPr/>
          </p:nvCxnSpPr>
          <p:spPr bwMode="auto">
            <a:xfrm rot="10800000">
              <a:off x="5807866" y="4969750"/>
              <a:ext cx="1163028" cy="477990"/>
            </a:xfrm>
            <a:prstGeom prst="bentConnector3">
              <a:avLst>
                <a:gd name="adj1" fmla="val 99607"/>
              </a:avLst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28575" cap="flat" cmpd="sng" algn="ctr">
              <a:solidFill>
                <a:srgbClr val="D8CBC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Elbow Connector 50"/>
            <p:cNvCxnSpPr>
              <a:stCxn id="14" idx="3"/>
            </p:cNvCxnSpPr>
            <p:nvPr/>
          </p:nvCxnSpPr>
          <p:spPr bwMode="auto">
            <a:xfrm flipV="1">
              <a:off x="2970212" y="4920901"/>
              <a:ext cx="1089093" cy="522799"/>
            </a:xfrm>
            <a:prstGeom prst="bentConnector3">
              <a:avLst>
                <a:gd name="adj1" fmla="val 98977"/>
              </a:avLst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28575" cap="flat" cmpd="sng" algn="ctr">
              <a:solidFill>
                <a:srgbClr val="D8CBC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3A6D59-C816-4B02-9F8B-AB1479D0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All input files need to be laid out in a pre-determined format in one location</a:t>
            </a:r>
            <a:endParaRPr lang="en-US" sz="2400" dirty="0"/>
          </a:p>
        </p:txBody>
      </p:sp>
      <p:pic>
        <p:nvPicPr>
          <p:cNvPr id="54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80" y="2215324"/>
            <a:ext cx="2980944" cy="2980944"/>
          </a:xfr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22" y="4513197"/>
            <a:ext cx="704393" cy="5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6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FD288-F16D-428F-B164-E86EF479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Scenario generation code uses a file with all possible promotions for each Package – week combination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086548"/>
              </p:ext>
            </p:extLst>
          </p:nvPr>
        </p:nvGraphicFramePr>
        <p:xfrm>
          <a:off x="836549" y="3607478"/>
          <a:ext cx="10788655" cy="2200359"/>
        </p:xfrm>
        <a:graphic>
          <a:graphicData uri="http://schemas.openxmlformats.org/drawingml/2006/table">
            <a:tbl>
              <a:tblPr/>
              <a:tblGrid>
                <a:gridCol w="152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2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35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3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1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536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43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 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Package Size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Store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Promotion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Every Day Value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Communicated_Price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Case_on_display (T/F)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Dead Net Selling Income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4.019604121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7.996531438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4.019604121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7.996531438</a:t>
                      </a:r>
                    </a:p>
                  </a:txBody>
                  <a:tcPr marL="9206" marR="9206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2351314" y="3450320"/>
            <a:ext cx="2930298" cy="2514677"/>
          </a:xfrm>
          <a:prstGeom prst="roundRect">
            <a:avLst/>
          </a:prstGeom>
          <a:noFill/>
          <a:ln w="31750"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22408" y="1704882"/>
            <a:ext cx="3343276" cy="1416913"/>
            <a:chOff x="5332412" y="3690257"/>
            <a:chExt cx="2667000" cy="1524000"/>
          </a:xfrm>
        </p:grpSpPr>
        <p:sp>
          <p:nvSpPr>
            <p:cNvPr id="9" name="Oval Callout 8"/>
            <p:cNvSpPr/>
            <p:nvPr/>
          </p:nvSpPr>
          <p:spPr bwMode="auto">
            <a:xfrm>
              <a:off x="5332412" y="3690257"/>
              <a:ext cx="2667000" cy="1524000"/>
            </a:xfrm>
            <a:prstGeom prst="wedgeEllipseCallout">
              <a:avLst>
                <a:gd name="adj1" fmla="val -49052"/>
                <a:gd name="adj2" fmla="val 71719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55340" y="3896167"/>
              <a:ext cx="1947863" cy="125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Scenario generation code requires a file with all possible promotions for each Package – week combination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5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32C0-420C-45C0-ABDA-922D239A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Code designed to take the number of scenarios and business constraints from the user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57588" y="1219200"/>
            <a:ext cx="10072915" cy="5136314"/>
          </a:xfrm>
        </p:spPr>
      </p:pic>
      <p:grpSp>
        <p:nvGrpSpPr>
          <p:cNvPr id="7" name="Group 6"/>
          <p:cNvGrpSpPr/>
          <p:nvPr/>
        </p:nvGrpSpPr>
        <p:grpSpPr>
          <a:xfrm>
            <a:off x="5722258" y="3095021"/>
            <a:ext cx="2971800" cy="1532592"/>
            <a:chOff x="5315316" y="3901978"/>
            <a:chExt cx="2667000" cy="1524000"/>
          </a:xfrm>
        </p:grpSpPr>
        <p:sp>
          <p:nvSpPr>
            <p:cNvPr id="5" name="Oval Callout 4"/>
            <p:cNvSpPr/>
            <p:nvPr/>
          </p:nvSpPr>
          <p:spPr bwMode="auto">
            <a:xfrm>
              <a:off x="5315316" y="3901978"/>
              <a:ext cx="2667000" cy="1524000"/>
            </a:xfrm>
            <a:prstGeom prst="wedgeEllipseCallou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6721" y="4189598"/>
              <a:ext cx="2057401" cy="948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User inputs number of scenarios in master file and total number of features to be applied</a:t>
              </a: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4598308" y="4823089"/>
            <a:ext cx="2247900" cy="1038747"/>
          </a:xfrm>
          <a:prstGeom prst="roundRect">
            <a:avLst/>
          </a:prstGeom>
          <a:noFill/>
          <a:ln w="31750">
            <a:solidFill>
              <a:srgbClr val="00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DD486E-E766-4071-A6C6-54D60F7E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Algorithmically generated scenarios used to compare against the base plan using the comparison code</a:t>
            </a:r>
            <a:endParaRPr lang="en-US" sz="2400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646305"/>
              </p:ext>
            </p:extLst>
          </p:nvPr>
        </p:nvGraphicFramePr>
        <p:xfrm>
          <a:off x="699720" y="2040627"/>
          <a:ext cx="10788652" cy="4484916"/>
        </p:xfrm>
        <a:graphic>
          <a:graphicData uri="http://schemas.openxmlformats.org/drawingml/2006/table">
            <a:tbl>
              <a:tblPr/>
              <a:tblGrid>
                <a:gridCol w="1851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7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1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02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0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945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6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 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Package Size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Store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Promotion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Every_Day_Value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Communicated_Price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Case_on_display (T/F)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Dead Net Selling Income</a:t>
                      </a:r>
                    </a:p>
                  </a:txBody>
                  <a:tcPr marL="8432" marR="8432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8/14/2016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8/21/2016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4.019604121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7.996531438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8/28/2016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2.063410958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4.656140061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9/4/2016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3.548984713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5.326762791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9/11/2016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3.659548458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5.602928247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9/18/2016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8.536719338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6.324666395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9/25/2016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8.57878255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5.818404778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8.603300418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5.922434793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10/9/2016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3.629671316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6.655852703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10/16/2016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7.853011211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5.737572588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10/23/2016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8.5157853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5.738833386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10/30/2016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7.797316668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6.01351096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3.868379759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6.724427973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8/14/2016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8.346829031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5.498311289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8/21/2016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1.751710531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4.781231313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8/28/2016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3.284494712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7.70331796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9/4/2016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1.804932152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4.600924613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9/11/2016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1.66136991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5.290091691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9/18/2016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1.719974087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4.534421791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9/25/2016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3.706018011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8.188395387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1.453245296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5.054035641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10/9/2016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1.58237558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5.039617014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10/16/2016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1.716348151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5.014154957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10/23/2016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6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10/30/2016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8432" marR="8432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257100" y="2206170"/>
            <a:ext cx="2371725" cy="4319373"/>
          </a:xfrm>
          <a:prstGeom prst="roundRect">
            <a:avLst/>
          </a:prstGeom>
          <a:noFill/>
          <a:ln w="31750"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442962" y="1235910"/>
            <a:ext cx="6467476" cy="582769"/>
          </a:xfrm>
          <a:prstGeom prst="wedgeRoundRectCallout">
            <a:avLst>
              <a:gd name="adj1" fmla="val -38142"/>
              <a:gd name="adj2" fmla="val 115178"/>
              <a:gd name="adj3" fmla="val 16667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171446" indent="-171446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generated file has all weeks with a unique promotion series for each pack.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file is given as an input to the scenario comparison code</a:t>
            </a:r>
          </a:p>
        </p:txBody>
      </p:sp>
    </p:spTree>
    <p:extLst>
      <p:ext uri="{BB962C8B-B14F-4D97-AF65-F5344CB8AC3E}">
        <p14:creationId xmlns:p14="http://schemas.microsoft.com/office/powerpoint/2010/main" val="21146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1618-2C50-4E81-A9EA-D0BDCBBD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Run code to generate two output files showing comparison between base plan and generated scenarios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5" y="1552573"/>
            <a:ext cx="7990342" cy="3917469"/>
          </a:xfrm>
        </p:spPr>
      </p:pic>
      <p:grpSp>
        <p:nvGrpSpPr>
          <p:cNvPr id="5" name="Group 4"/>
          <p:cNvGrpSpPr/>
          <p:nvPr/>
        </p:nvGrpSpPr>
        <p:grpSpPr>
          <a:xfrm>
            <a:off x="8558439" y="1552573"/>
            <a:ext cx="3109687" cy="1843159"/>
            <a:chOff x="6676410" y="4716625"/>
            <a:chExt cx="2667000" cy="1524000"/>
          </a:xfrm>
        </p:grpSpPr>
        <p:sp>
          <p:nvSpPr>
            <p:cNvPr id="6" name="Oval Callout 5"/>
            <p:cNvSpPr/>
            <p:nvPr/>
          </p:nvSpPr>
          <p:spPr bwMode="auto">
            <a:xfrm>
              <a:off x="6676410" y="4716625"/>
              <a:ext cx="2667000" cy="1524000"/>
            </a:xfrm>
            <a:prstGeom prst="wedgeEllipseCallout">
              <a:avLst>
                <a:gd name="adj1" fmla="val -43414"/>
                <a:gd name="adj2" fmla="val 63861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52545" y="4924627"/>
              <a:ext cx="2057400" cy="114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Comparison code uses mixed models to predict financial metrics for each of the generated scenarios and compare them with that of the base plan</a:t>
              </a:r>
            </a:p>
          </p:txBody>
        </p:sp>
      </p:grpSp>
      <p:pic>
        <p:nvPicPr>
          <p:cNvPr id="11427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80" y="5330642"/>
            <a:ext cx="546735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31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4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br>
              <a:rPr lang="en-US" sz="2400" dirty="0"/>
            </a:br>
            <a:r>
              <a:rPr lang="en-US" sz="2400" dirty="0"/>
              <a:t>Output 1: Aggregated comparison between scenarios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033719"/>
              </p:ext>
            </p:extLst>
          </p:nvPr>
        </p:nvGraphicFramePr>
        <p:xfrm>
          <a:off x="604099" y="1598839"/>
          <a:ext cx="11021104" cy="3394072"/>
        </p:xfrm>
        <a:graphic>
          <a:graphicData uri="http://schemas.openxmlformats.org/drawingml/2006/table">
            <a:tbl>
              <a:tblPr/>
              <a:tblGrid>
                <a:gridCol w="2452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68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9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09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3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8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input_file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10" marR="6610" marT="580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 in Vol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 in Penetration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Change_in_HouseHold_ld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Change_in_Revenue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Change_in_COGS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Change_in_Profit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Perc_Change_Revenue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Perc_Change_Volume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Trade</a:t>
                      </a:r>
                    </a:p>
                  </a:txBody>
                  <a:tcPr marL="6610" marR="6610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Drinks_Safeway_Scenario_1.csv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(88.10)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(42.71)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(612.84)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(251.77)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(41.00)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(12.13)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Drinks_Safeway_Scenario_2.csv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101.10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0.00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49.71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591.04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361.05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61.05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254.30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Drinks_Safeway_Scenario_3.csv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(69.10)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(87.71)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(945.81)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(228.77)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(41.00)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(56.13)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Drinks_Safeway_Scenario_4.csv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(80.10)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(2.71)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(945.81)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(21.77)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(332.05)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(54.30)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Drinks_Safeway_Scenario_5.csv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(44.10)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(40.71)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(495.05)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(251.77)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(461.05)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(22.30)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Drinks_Safeway_Scenario_6.csv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(22.10)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(44.71)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(272.95)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(21.77)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(22.05)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(24.30)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Drinks_Safeway_Scenario_7.csv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(11.10)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(43.71)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(112.24)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(251.77)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(361.05)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(54.30)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Drinks_Safeway_Scenario_8.csv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32.10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0.01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42.71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789.76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361.05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11.05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42.90 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Drinks_Safeway_Scenario_9.csv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(43.10)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(21.71)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(765.84)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(25.77)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(61.05)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(2.30)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Drinks_Safeway_Scenario_10.csv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(43.10)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(27.71)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(912.94)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(31.77)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(11.05)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(45.30)</a:t>
                      </a:r>
                    </a:p>
                  </a:txBody>
                  <a:tcPr marL="6610" marR="6610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 rot="16200000">
            <a:off x="5953179" y="-1245167"/>
            <a:ext cx="322944" cy="11021104"/>
          </a:xfrm>
          <a:prstGeom prst="roundRect">
            <a:avLst/>
          </a:prstGeom>
          <a:noFill/>
          <a:ln w="25400"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04099" y="5434244"/>
            <a:ext cx="11021104" cy="751485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100000"/>
              </a:spcBef>
              <a:buClrTx/>
            </a:pPr>
            <a:r>
              <a:rPr lang="en-US" sz="1400" b="1" dirty="0"/>
              <a:t>Insight: </a:t>
            </a:r>
            <a:r>
              <a:rPr lang="en-US" sz="1400" dirty="0"/>
              <a:t>Consider scenarios 2 &amp; 8 over the base scenario as they have an incremental change in outcomes when compared to the base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04099" y="2260591"/>
            <a:ext cx="11021104" cy="322950"/>
          </a:xfrm>
          <a:prstGeom prst="roundRect">
            <a:avLst/>
          </a:prstGeom>
          <a:noFill/>
          <a:ln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8" y="1112154"/>
            <a:ext cx="10802767" cy="2390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7" y="3817255"/>
            <a:ext cx="10802767" cy="263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60DA7-2C0E-4B3D-8783-21E49DCD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400" dirty="0"/>
            </a:br>
            <a:r>
              <a:rPr lang="en-US" sz="2400" dirty="0"/>
              <a:t>Output 2: In depth comparison between scenarios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781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05643"/>
              </p:ext>
            </p:extLst>
          </p:nvPr>
        </p:nvGraphicFramePr>
        <p:xfrm>
          <a:off x="731613" y="1436914"/>
          <a:ext cx="10604044" cy="500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08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Risk</a:t>
                      </a: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Mitigation</a:t>
                      </a: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Likelihood</a:t>
                      </a: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Impact</a:t>
                      </a:r>
                    </a:p>
                  </a:txBody>
                  <a:tcPr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356">
                <a:tc>
                  <a:txBody>
                    <a:bodyPr/>
                    <a:lstStyle/>
                    <a:p>
                      <a:pPr marL="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Delay in getting data and access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Work with 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client</a:t>
                      </a: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team for realistic estimates</a:t>
                      </a:r>
                    </a:p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Proactive communication &amp; raise flags early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356">
                <a:tc>
                  <a:txBody>
                    <a:bodyPr/>
                    <a:lstStyle/>
                    <a:p>
                      <a:pPr marL="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Data unavailability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Carry out qualitative analysis</a:t>
                      </a:r>
                    </a:p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Proactive communication and raise flags early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998">
                <a:tc>
                  <a:txBody>
                    <a:bodyPr/>
                    <a:lstStyle/>
                    <a:p>
                      <a:pPr marL="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Access to Data</a:t>
                      </a: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 SME and Business SME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Include</a:t>
                      </a: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 this aspect as one of the project milestones</a:t>
                      </a:r>
                    </a:p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</a:pP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Schedule meets with SMEs and get them to participate and escalate in case of failure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Low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581">
                <a:tc>
                  <a:txBody>
                    <a:bodyPr/>
                    <a:lstStyle/>
                    <a:p>
                      <a:pPr marL="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Delay in client responsiveness on feedback and</a:t>
                      </a: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 reviews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Ensure that meetings are scheduled</a:t>
                      </a:r>
                      <a:r>
                        <a:rPr lang="en-US" sz="13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 on everybody’s calendar</a:t>
                      </a:r>
                    </a:p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Proactive communication &amp; raise flags early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Low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318">
                <a:tc>
                  <a:txBody>
                    <a:bodyPr/>
                    <a:lstStyle/>
                    <a:p>
                      <a:pPr marL="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Scope creep 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Clearly define specs</a:t>
                      </a:r>
                    </a:p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Engage in contingency planning with respect to estimation</a:t>
                      </a:r>
                    </a:p>
                    <a:p>
                      <a:pPr marL="285750" marR="0" lvl="1" indent="-2857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99"/>
                        </a:buClr>
                        <a:buSzTx/>
                        <a:buFont typeface="Webdings" pitchFamily="18" charset="2"/>
                        <a:buChar char=""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Define appropriate change management procedures</a:t>
                      </a: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Low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/>
                        </a:rPr>
                        <a:t>High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CAA3437-0437-44BC-94D7-00DBED09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Rich and diverse experience of executing analytics projects enables Mu Sigma to identify potential risks and mitigation tactics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72338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5822559" y="4193983"/>
            <a:ext cx="6011972" cy="22662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306481" fontAlgn="base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large CPG wants to optimize marketing investments across channels to drive share and profitability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643185" y="1554443"/>
            <a:ext cx="11191347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hangingPunct="0">
              <a:spcBef>
                <a:spcPct val="0"/>
              </a:spcBef>
              <a:buClrTx/>
              <a:buNone/>
            </a:pP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Market-Level investment strategy for</a:t>
            </a:r>
            <a:endParaRPr lang="en-US" altLang="en-US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1345177" y="4733607"/>
            <a:ext cx="38073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20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To gain value share</a:t>
            </a:r>
            <a:endParaRPr lang="en-US" altLang="en-US" sz="2000" b="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1345177" y="5595433"/>
            <a:ext cx="30565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20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To generate returns</a:t>
            </a:r>
            <a:endParaRPr lang="en-US" altLang="en-US" sz="2000" b="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79877" y="2920635"/>
            <a:ext cx="1717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1600" b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marketing (media, digital)</a:t>
            </a:r>
            <a:endParaRPr lang="en-US" altLang="en-US" sz="2800" b="0" kern="0" dirty="0">
              <a:latin typeface="Arial" panose="020B0604020202020204" pitchFamily="34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4976372" y="2870030"/>
            <a:ext cx="18010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1600" b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discounts and allowances</a:t>
            </a:r>
            <a:endParaRPr lang="en-US" altLang="en-US" sz="2800" b="0" kern="0" dirty="0">
              <a:latin typeface="Arial" panose="020B0604020202020204" pitchFamily="34" charset="0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8356113" y="2942535"/>
            <a:ext cx="18188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1600" b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Assets</a:t>
            </a:r>
          </a:p>
          <a:p>
            <a:pPr marL="0" indent="0" algn="ctr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1600" b="0" kern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(like machines)</a:t>
            </a:r>
            <a:endParaRPr lang="en-US" altLang="en-US" sz="2800" b="0" kern="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43183" y="1951984"/>
            <a:ext cx="11191843" cy="214884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306481" fontAlgn="base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 charset="0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 rot="16200000">
            <a:off x="-343680" y="5150065"/>
            <a:ext cx="2281504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1800" kern="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endParaRPr lang="en-US" altLang="en-US" sz="3200" kern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936896" y="4195498"/>
            <a:ext cx="4491449" cy="226473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306481" fontAlgn="base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 charset="0"/>
            </a:endParaRP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 rot="16200000">
            <a:off x="4595884" y="5157837"/>
            <a:ext cx="2281505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1800" kern="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KPIs</a:t>
            </a:r>
            <a:endParaRPr lang="en-US" altLang="en-US" sz="3200" kern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 bwMode="auto">
          <a:xfrm>
            <a:off x="6162055" y="5615434"/>
            <a:ext cx="48238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20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 Value Share of NARTD* Beverages</a:t>
            </a:r>
            <a:endParaRPr lang="en-US" altLang="en-US" sz="2000" b="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6162054" y="4600574"/>
            <a:ext cx="72736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20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1. Volume Drivers and Comparison by Channel</a:t>
            </a:r>
            <a:endParaRPr lang="en-US" altLang="en-US" sz="2000" b="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6162054" y="5108003"/>
            <a:ext cx="33808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428421" indent="-428421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E31A27"/>
              </a:buClr>
              <a:buFont typeface="Arial Narrow" pitchFamily="34" charset="0"/>
              <a:buChar char="●"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9588" indent="-26054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Arial Narrow" pitchFamily="34" charset="0"/>
              <a:buChar char="-"/>
              <a:defRPr sz="1400" b="1">
                <a:solidFill>
                  <a:schemeClr val="tx1"/>
                </a:solidFill>
                <a:latin typeface="+mn-lt"/>
              </a:defRPr>
            </a:lvl2pPr>
            <a:lvl3pPr marL="1498146" indent="-272392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•"/>
              <a:defRPr sz="1400" b="1">
                <a:solidFill>
                  <a:schemeClr val="tx1"/>
                </a:solidFill>
                <a:latin typeface="+mn-lt"/>
              </a:defRPr>
            </a:lvl3pPr>
            <a:lvl4pPr marL="1905409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–"/>
              <a:defRPr sz="1400" b="1">
                <a:solidFill>
                  <a:schemeClr val="tx1"/>
                </a:solidFill>
                <a:latin typeface="+mn-lt"/>
              </a:defRPr>
            </a:lvl4pPr>
            <a:lvl5pPr marL="2447544" indent="-271067" algn="l" defTabSz="1088239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1400" b="1">
                <a:solidFill>
                  <a:schemeClr val="tx1"/>
                </a:solidFill>
                <a:latin typeface="+mn-lt"/>
              </a:defRPr>
            </a:lvl5pPr>
            <a:lvl6pPr marL="2828360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6pPr>
            <a:lvl7pPr marL="3209179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7pPr>
            <a:lvl8pPr marL="3589995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8pPr>
            <a:lvl9pPr marL="3970812" indent="-271067" algn="l" defTabSz="1088239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Char char="»"/>
              <a:defRPr sz="3832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en-US" altLang="en-US" sz="20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 Marketing ROI</a:t>
            </a:r>
            <a:endParaRPr lang="en-US" altLang="en-US" sz="2000" b="0" kern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2211600" y="2221777"/>
            <a:ext cx="68608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4800" dirty="0">
                <a:solidFill>
                  <a:srgbClr val="C00000"/>
                </a:solidFill>
              </a:rPr>
              <a:t>01</a:t>
            </a:r>
          </a:p>
        </p:txBody>
      </p:sp>
      <p:sp>
        <p:nvSpPr>
          <p:cNvPr id="54" name="Text Placeholder 3"/>
          <p:cNvSpPr txBox="1">
            <a:spLocks/>
          </p:cNvSpPr>
          <p:nvPr/>
        </p:nvSpPr>
        <p:spPr>
          <a:xfrm>
            <a:off x="5536369" y="2199455"/>
            <a:ext cx="68608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4800" dirty="0">
                <a:solidFill>
                  <a:srgbClr val="C00000"/>
                </a:solidFill>
              </a:rPr>
              <a:t>02</a:t>
            </a:r>
          </a:p>
        </p:txBody>
      </p:sp>
      <p:sp>
        <p:nvSpPr>
          <p:cNvPr id="70" name="Text Placeholder 3"/>
          <p:cNvSpPr txBox="1">
            <a:spLocks/>
          </p:cNvSpPr>
          <p:nvPr/>
        </p:nvSpPr>
        <p:spPr>
          <a:xfrm>
            <a:off x="8861136" y="2177132"/>
            <a:ext cx="686085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4800" dirty="0">
                <a:solidFill>
                  <a:srgbClr val="C00000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138698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65975" y="2413001"/>
            <a:ext cx="11062315" cy="838200"/>
          </a:xfrm>
        </p:spPr>
        <p:txBody>
          <a:bodyPr/>
          <a:lstStyle/>
          <a:p>
            <a:r>
              <a:rPr lang="en-US" sz="4000" dirty="0">
                <a:solidFill>
                  <a:srgbClr val="006666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428455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Marketing Mix 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NO to OLS in Favor of </a:t>
            </a:r>
            <a:r>
              <a:rPr lang="en-US" b="1" dirty="0">
                <a:solidFill>
                  <a:schemeClr val="accent4"/>
                </a:solidFill>
              </a:rPr>
              <a:t>Panel</a:t>
            </a:r>
            <a:r>
              <a:rPr lang="en-US" dirty="0"/>
              <a:t> Estimation Approaches using Bayesian Shrinkage Estimators to improve coefficient interpretability </a:t>
            </a:r>
          </a:p>
          <a:p>
            <a:pPr lvl="1"/>
            <a:r>
              <a:rPr lang="en-US" dirty="0"/>
              <a:t>Linear Mixed Effect Models:  Proc MIXED in SAS or LME() or BRMS (Bayesian Mixed Regression) in R</a:t>
            </a:r>
          </a:p>
          <a:p>
            <a:pPr lvl="2"/>
            <a:r>
              <a:rPr lang="en-US" dirty="0"/>
              <a:t>Random Coefficients</a:t>
            </a:r>
          </a:p>
          <a:p>
            <a:pPr lvl="2"/>
            <a:r>
              <a:rPr lang="en-US" dirty="0"/>
              <a:t>Multi-level repeated measure models</a:t>
            </a:r>
          </a:p>
          <a:p>
            <a:pPr lvl="2"/>
            <a:r>
              <a:rPr lang="en-US" dirty="0"/>
              <a:t>Pre-defined functional model form and distributed lag functions are estimated	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378857" y="3048000"/>
            <a:ext cx="7808685" cy="326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201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506F8-849E-C64A-94DD-50DA1A8D1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6" y="904964"/>
            <a:ext cx="2864897" cy="2837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F38F-DA76-E64E-8225-FCD4952F4D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6" y="3742100"/>
            <a:ext cx="2952295" cy="2806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Marketing Mix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408" y="1522463"/>
            <a:ext cx="10788689" cy="4191000"/>
          </a:xfrm>
        </p:spPr>
        <p:txBody>
          <a:bodyPr/>
          <a:lstStyle/>
          <a:p>
            <a:r>
              <a:rPr lang="en-US" b="1" dirty="0"/>
              <a:t>Semi-Parametric Methods </a:t>
            </a:r>
            <a:r>
              <a:rPr lang="en-US" dirty="0"/>
              <a:t>to estimate functional forms</a:t>
            </a:r>
          </a:p>
          <a:p>
            <a:pPr lvl="1"/>
            <a:r>
              <a:rPr lang="en-US" dirty="0"/>
              <a:t>GAM or MARS, GAMM </a:t>
            </a:r>
            <a:r>
              <a:rPr lang="en-US" b="1" dirty="0"/>
              <a:t>Bayesian Belief Networks: Probabilistic based SEM</a:t>
            </a:r>
          </a:p>
          <a:p>
            <a:pPr lvl="1"/>
            <a:r>
              <a:rPr lang="en-US" dirty="0"/>
              <a:t>Direct and Indirect effects and latent variables</a:t>
            </a:r>
          </a:p>
          <a:p>
            <a:r>
              <a:rPr lang="en-US" b="1" dirty="0"/>
              <a:t>Dynamic Linear Models: Improved Estimation of Advert Effects </a:t>
            </a:r>
          </a:p>
          <a:p>
            <a:pPr lvl="1"/>
            <a:r>
              <a:rPr lang="en-US" dirty="0"/>
              <a:t>See paper ART Forum 2011 (Vanderbilt University, unpublished)</a:t>
            </a:r>
          </a:p>
          <a:p>
            <a:pPr lvl="1"/>
            <a:r>
              <a:rPr lang="en-US" dirty="0"/>
              <a:t>Time Varying Coefficients / Regimes</a:t>
            </a:r>
          </a:p>
          <a:p>
            <a:pPr lvl="1"/>
            <a:r>
              <a:rPr lang="en-US" dirty="0"/>
              <a:t>Vector Auto Regression, study impulse curves</a:t>
            </a:r>
          </a:p>
          <a:p>
            <a:pPr lvl="1"/>
            <a:r>
              <a:rPr lang="en-US" dirty="0"/>
              <a:t>Latent Class Regression</a:t>
            </a:r>
          </a:p>
          <a:p>
            <a:r>
              <a:rPr lang="en-US" b="1" dirty="0"/>
              <a:t>Machine Learning and Ensemble approaches </a:t>
            </a:r>
          </a:p>
          <a:p>
            <a:r>
              <a:rPr lang="en-US" dirty="0"/>
              <a:t>Use </a:t>
            </a:r>
            <a:r>
              <a:rPr lang="en-US" b="1" dirty="0"/>
              <a:t>Bootstrapped Contribution </a:t>
            </a:r>
            <a:r>
              <a:rPr lang="en-US" dirty="0"/>
              <a:t>Estimation (no beta)</a:t>
            </a:r>
          </a:p>
          <a:p>
            <a:r>
              <a:rPr lang="en-US" b="1" dirty="0"/>
              <a:t>Improved</a:t>
            </a:r>
            <a:r>
              <a:rPr lang="en-US" dirty="0"/>
              <a:t> methods of </a:t>
            </a:r>
            <a:r>
              <a:rPr lang="en-US" b="1" dirty="0"/>
              <a:t>Simulation &amp; Optimization</a:t>
            </a:r>
          </a:p>
          <a:p>
            <a:pPr lvl="1"/>
            <a:r>
              <a:rPr lang="en-US" dirty="0"/>
              <a:t>Agent Based with Competitor response</a:t>
            </a:r>
          </a:p>
          <a:p>
            <a:pPr lvl="1"/>
            <a:r>
              <a:rPr lang="en-US" dirty="0"/>
              <a:t>Meta heuristic search methods (Simulated Annealing &amp; Particle Swarm)</a:t>
            </a:r>
          </a:p>
          <a:p>
            <a:pPr lvl="1"/>
            <a:r>
              <a:rPr lang="en-US" dirty="0"/>
              <a:t>Flighting strategies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t="18415" r="5847" b="8104"/>
          <a:stretch/>
        </p:blipFill>
        <p:spPr bwMode="auto">
          <a:xfrm>
            <a:off x="1620567" y="1295400"/>
            <a:ext cx="866643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Probabilistic Structural Equation Model Quantifying Contributions to Overall Opinion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1794" y="1295403"/>
            <a:ext cx="1989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Notice Direct and Indirect Relationships Between Factors Are Identified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A Network of Relationships Are “Grown” from the Underlying Data</a:t>
            </a:r>
          </a:p>
        </p:txBody>
      </p:sp>
    </p:spTree>
    <p:extLst>
      <p:ext uri="{BB962C8B-B14F-4D97-AF65-F5344CB8AC3E}">
        <p14:creationId xmlns:p14="http://schemas.microsoft.com/office/powerpoint/2010/main" val="294310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2159857" y="1628242"/>
            <a:ext cx="1782539" cy="20005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1300" b="1" dirty="0">
                <a:solidFill>
                  <a:srgbClr val="C00000"/>
                </a:solidFill>
              </a:rPr>
              <a:t>Data Gathering &amp; Prep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159856" y="1827558"/>
            <a:ext cx="2207177" cy="3000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975" dirty="0">
                <a:solidFill>
                  <a:srgbClr val="000000"/>
                </a:solidFill>
              </a:rPr>
              <a:t>Gather all sources of data and perform ETL queries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637224" y="1526678"/>
            <a:ext cx="554639" cy="60003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3899" dirty="0">
                <a:solidFill>
                  <a:srgbClr val="C00000"/>
                </a:solidFill>
              </a:rPr>
              <a:t>01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062694" y="1637169"/>
            <a:ext cx="2146421" cy="20005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1300" b="1" dirty="0">
                <a:solidFill>
                  <a:srgbClr val="E3792A"/>
                </a:solidFill>
              </a:rPr>
              <a:t>Segmentation &amp; Clustering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073026" y="1826604"/>
            <a:ext cx="2652427" cy="3000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defRPr/>
            </a:pPr>
            <a:r>
              <a:rPr lang="en-US" sz="975" dirty="0">
                <a:solidFill>
                  <a:srgbClr val="000000"/>
                </a:solidFill>
              </a:rPr>
              <a:t>Remove outliers and create behavioral segments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498592" y="1526678"/>
            <a:ext cx="554639" cy="60003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3899" dirty="0">
                <a:solidFill>
                  <a:srgbClr val="E3792A"/>
                </a:solidFill>
              </a:rPr>
              <a:t>02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8433690" y="1628242"/>
            <a:ext cx="1200650" cy="20005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1300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Model Building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8451466" y="1846126"/>
            <a:ext cx="2466995" cy="3000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975" dirty="0">
                <a:solidFill>
                  <a:srgbClr val="000000"/>
                </a:solidFill>
              </a:rPr>
              <a:t>Build models for each retailer at CTA, category, segment level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871909" y="1509485"/>
            <a:ext cx="554639" cy="60003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3899" dirty="0">
                <a:solidFill>
                  <a:srgbClr val="000000">
                    <a:lumMod val="50000"/>
                    <a:lumOff val="50000"/>
                  </a:srgbClr>
                </a:solidFill>
              </a:rPr>
              <a:t>03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205087" y="4138538"/>
            <a:ext cx="1173398" cy="20005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1300" b="1" dirty="0">
                <a:solidFill>
                  <a:srgbClr val="666666">
                    <a:lumMod val="50000"/>
                  </a:srgbClr>
                </a:solidFill>
              </a:rPr>
              <a:t>Model Insights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13977" y="4332036"/>
            <a:ext cx="2200876" cy="3000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975" dirty="0">
                <a:solidFill>
                  <a:srgbClr val="000000"/>
                </a:solidFill>
              </a:rPr>
              <a:t>Understand brand, package, and offer preferences per segment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632621" y="4068622"/>
            <a:ext cx="554639" cy="60003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3899" dirty="0">
                <a:solidFill>
                  <a:srgbClr val="666666">
                    <a:lumMod val="50000"/>
                  </a:srgbClr>
                </a:solidFill>
              </a:rPr>
              <a:t>04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5071585" y="4139774"/>
            <a:ext cx="1436291" cy="20005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1300" b="1" dirty="0">
                <a:solidFill>
                  <a:srgbClr val="E3792A">
                    <a:lumMod val="50000"/>
                  </a:srgbClr>
                </a:solidFill>
              </a:rPr>
              <a:t>Prepare Simulator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5062696" y="4332200"/>
            <a:ext cx="2708991" cy="3000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975" dirty="0">
                <a:solidFill>
                  <a:srgbClr val="000000"/>
                </a:solidFill>
              </a:rPr>
              <a:t>Gather, generate, and load required files for simulator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4491456" y="4075629"/>
            <a:ext cx="554639" cy="60003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3899" dirty="0">
                <a:solidFill>
                  <a:srgbClr val="E3792A">
                    <a:lumMod val="50000"/>
                  </a:srgbClr>
                </a:solidFill>
              </a:rPr>
              <a:t>05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437459" y="4146870"/>
            <a:ext cx="968214" cy="20005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1300" b="1" dirty="0">
                <a:solidFill>
                  <a:srgbClr val="006600"/>
                </a:solidFill>
              </a:rPr>
              <a:t>Re-planning</a:t>
            </a: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8446512" y="4351917"/>
            <a:ext cx="2345784" cy="1500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defRPr/>
            </a:pPr>
            <a:r>
              <a:rPr lang="en-US" sz="975" dirty="0">
                <a:solidFill>
                  <a:srgbClr val="000000"/>
                </a:solidFill>
              </a:rPr>
              <a:t>Leverage model insights to run scenarios</a:t>
            </a: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7871909" y="4068622"/>
            <a:ext cx="554639" cy="60003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3899" dirty="0">
                <a:solidFill>
                  <a:srgbClr val="006600"/>
                </a:solidFill>
              </a:rPr>
              <a:t>06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674368" y="2364114"/>
            <a:ext cx="2403544" cy="958191"/>
            <a:chOff x="-63315" y="2076868"/>
            <a:chExt cx="3486804" cy="127591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35" y="2101117"/>
              <a:ext cx="510808" cy="51080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414" y="2765041"/>
              <a:ext cx="549598" cy="54959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050" y="2076868"/>
              <a:ext cx="496004" cy="49600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463" y="2743174"/>
              <a:ext cx="609604" cy="60960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-63315" y="2171500"/>
              <a:ext cx="1175808" cy="289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12" b="1" dirty="0">
                  <a:solidFill>
                    <a:srgbClr val="000000"/>
                  </a:solidFill>
                </a:rPr>
                <a:t>Promotions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746" y="2154343"/>
              <a:ext cx="1031640" cy="455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12" b="1" dirty="0">
                  <a:solidFill>
                    <a:srgbClr val="000000"/>
                  </a:solidFill>
                </a:rPr>
                <a:t>Product Features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463" y="2800801"/>
              <a:ext cx="992423" cy="455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12" b="1" dirty="0">
                  <a:solidFill>
                    <a:srgbClr val="000000"/>
                  </a:solidFill>
                </a:rPr>
                <a:t>Customer Loyalty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83645" y="2876852"/>
              <a:ext cx="1139844" cy="289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12" b="1" dirty="0">
                  <a:solidFill>
                    <a:srgbClr val="000000"/>
                  </a:solidFill>
                </a:rPr>
                <a:t>Sales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27046" y="2187127"/>
            <a:ext cx="2594945" cy="1283709"/>
            <a:chOff x="3397599" y="1828800"/>
            <a:chExt cx="3336828" cy="1702772"/>
          </a:xfrm>
        </p:grpSpPr>
        <p:grpSp>
          <p:nvGrpSpPr>
            <p:cNvPr id="31" name="Group 30"/>
            <p:cNvGrpSpPr/>
            <p:nvPr/>
          </p:nvGrpSpPr>
          <p:grpSpPr>
            <a:xfrm>
              <a:off x="3925127" y="2125554"/>
              <a:ext cx="2809300" cy="1406018"/>
              <a:chOff x="3727743" y="2087514"/>
              <a:chExt cx="2809300" cy="1406018"/>
            </a:xfrm>
          </p:grpSpPr>
          <p:sp>
            <p:nvSpPr>
              <p:cNvPr id="38" name="Rectangle 37"/>
              <p:cNvSpPr/>
              <p:nvPr/>
            </p:nvSpPr>
            <p:spPr bwMode="auto">
              <a:xfrm>
                <a:off x="3727743" y="2087514"/>
                <a:ext cx="2799858" cy="1406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4291" tIns="34291" rIns="34291" bIns="342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76205" indent="-176205">
                  <a:spcBef>
                    <a:spcPct val="100000"/>
                  </a:spcBef>
                  <a:buFont typeface="Webdings" pitchFamily="18" charset="2"/>
                  <a:buChar char="4"/>
                </a:pPr>
                <a:endParaRPr lang="en-US" sz="825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 bwMode="auto">
              <a:xfrm>
                <a:off x="4661029" y="2087514"/>
                <a:ext cx="0" cy="55388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5652645" y="2087514"/>
                <a:ext cx="0" cy="102255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 bwMode="auto">
              <a:xfrm>
                <a:off x="3727743" y="2641400"/>
                <a:ext cx="1924902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3727743" y="3110072"/>
                <a:ext cx="2799858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3727743" y="2156709"/>
                <a:ext cx="891977" cy="45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12" b="1" i="1" dirty="0">
                    <a:solidFill>
                      <a:srgbClr val="000000"/>
                    </a:solidFill>
                  </a:rPr>
                  <a:t>Brand Loyal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646433" y="2155249"/>
                <a:ext cx="904772" cy="454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12" b="1" i="1" dirty="0">
                    <a:solidFill>
                      <a:srgbClr val="000000"/>
                    </a:solidFill>
                  </a:rPr>
                  <a:t>Brand Switchers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564677" y="2462340"/>
                <a:ext cx="972366" cy="459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b="1" i="1" dirty="0">
                    <a:solidFill>
                      <a:srgbClr val="000000"/>
                    </a:solidFill>
                  </a:rPr>
                  <a:t>Competitor Loyal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6414" y="2632534"/>
                <a:ext cx="1210356" cy="459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25" b="1" i="1" dirty="0">
                    <a:solidFill>
                      <a:srgbClr val="000000"/>
                    </a:solidFill>
                  </a:rPr>
                  <a:t>Occasional Incidence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95456" y="3164096"/>
                <a:ext cx="1210356" cy="29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25" b="1" i="1" dirty="0">
                    <a:solidFill>
                      <a:srgbClr val="000000"/>
                    </a:solidFill>
                  </a:rPr>
                  <a:t>Infrequent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494212" y="1828800"/>
              <a:ext cx="1524001" cy="30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93" b="1" i="1" dirty="0">
                  <a:solidFill>
                    <a:srgbClr val="000000"/>
                  </a:solidFill>
                </a:rPr>
                <a:t>Brand Preference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2871658" y="2516360"/>
              <a:ext cx="1524001" cy="472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93" b="1" i="1" dirty="0">
                  <a:solidFill>
                    <a:srgbClr val="000000"/>
                  </a:solidFill>
                </a:rPr>
                <a:t>Category Preference</a:t>
              </a:r>
            </a:p>
          </p:txBody>
        </p:sp>
        <p:cxnSp>
          <p:nvCxnSpPr>
            <p:cNvPr id="34" name="Straight Arrow Connector 33"/>
            <p:cNvCxnSpPr>
              <a:endCxn id="33" idx="3"/>
            </p:cNvCxnSpPr>
            <p:nvPr/>
          </p:nvCxnSpPr>
          <p:spPr bwMode="auto">
            <a:xfrm flipV="1">
              <a:off x="3631281" y="1990420"/>
              <a:ext cx="2379" cy="31783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33" idx="1"/>
            </p:cNvCxnSpPr>
            <p:nvPr/>
          </p:nvCxnSpPr>
          <p:spPr bwMode="auto">
            <a:xfrm>
              <a:off x="3627542" y="3201885"/>
              <a:ext cx="6118" cy="31253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 flipV="1">
              <a:off x="6010130" y="1947200"/>
              <a:ext cx="414676" cy="537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 bwMode="auto">
            <a:xfrm flipH="1" flipV="1">
              <a:off x="4113212" y="1947200"/>
              <a:ext cx="389753" cy="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/>
          <p:cNvCxnSpPr/>
          <p:nvPr/>
        </p:nvCxnSpPr>
        <p:spPr bwMode="auto">
          <a:xfrm>
            <a:off x="1540026" y="3878057"/>
            <a:ext cx="947886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>
            <a:off x="4367030" y="1713843"/>
            <a:ext cx="0" cy="4604815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7760920" y="1728080"/>
            <a:ext cx="10769" cy="458168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Freeform 45"/>
          <p:cNvSpPr>
            <a:spLocks noEditPoints="1"/>
          </p:cNvSpPr>
          <p:nvPr/>
        </p:nvSpPr>
        <p:spPr bwMode="auto">
          <a:xfrm>
            <a:off x="5110633" y="4812282"/>
            <a:ext cx="241831" cy="24204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74271" tIns="37136" rIns="74271" bIns="37136" numCol="1" anchor="t" anchorCtr="0" compatLnSpc="1">
            <a:prstTxWarp prst="textNoShape">
              <a:avLst/>
            </a:prstTxWarp>
          </a:bodyPr>
          <a:lstStyle/>
          <a:p>
            <a:endParaRPr lang="en-US" sz="893" dirty="0">
              <a:solidFill>
                <a:srgbClr val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17595" y="4844862"/>
            <a:ext cx="16187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dirty="0">
                <a:solidFill>
                  <a:srgbClr val="000000"/>
                </a:solidFill>
              </a:rPr>
              <a:t>Current Promotion Plan</a:t>
            </a:r>
          </a:p>
        </p:txBody>
      </p:sp>
      <p:sp>
        <p:nvSpPr>
          <p:cNvPr id="53" name="Freeform 45"/>
          <p:cNvSpPr>
            <a:spLocks noEditPoints="1"/>
          </p:cNvSpPr>
          <p:nvPr/>
        </p:nvSpPr>
        <p:spPr bwMode="auto">
          <a:xfrm>
            <a:off x="5110633" y="5156184"/>
            <a:ext cx="241831" cy="24204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74271" tIns="37136" rIns="74271" bIns="37136" numCol="1" anchor="t" anchorCtr="0" compatLnSpc="1">
            <a:prstTxWarp prst="textNoShape">
              <a:avLst/>
            </a:prstTxWarp>
          </a:bodyPr>
          <a:lstStyle/>
          <a:p>
            <a:endParaRPr lang="en-US" sz="893" dirty="0">
              <a:solidFill>
                <a:srgbClr val="0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17595" y="5188763"/>
            <a:ext cx="16187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dirty="0">
                <a:solidFill>
                  <a:srgbClr val="000000"/>
                </a:solidFill>
              </a:rPr>
              <a:t>Re-planning dataset</a:t>
            </a:r>
          </a:p>
        </p:txBody>
      </p:sp>
      <p:sp>
        <p:nvSpPr>
          <p:cNvPr id="55" name="Freeform 45"/>
          <p:cNvSpPr>
            <a:spLocks noEditPoints="1"/>
          </p:cNvSpPr>
          <p:nvPr/>
        </p:nvSpPr>
        <p:spPr bwMode="auto">
          <a:xfrm>
            <a:off x="5110633" y="5512042"/>
            <a:ext cx="241831" cy="24204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74271" tIns="37136" rIns="74271" bIns="37136" numCol="1" anchor="t" anchorCtr="0" compatLnSpc="1">
            <a:prstTxWarp prst="textNoShape">
              <a:avLst/>
            </a:prstTxWarp>
          </a:bodyPr>
          <a:lstStyle/>
          <a:p>
            <a:endParaRPr lang="en-US" sz="893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17595" y="5544626"/>
            <a:ext cx="1618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dirty="0">
                <a:solidFill>
                  <a:srgbClr val="000000"/>
                </a:solidFill>
              </a:rPr>
              <a:t>Redemption Rate dataset</a:t>
            </a:r>
          </a:p>
        </p:txBody>
      </p:sp>
      <p:sp>
        <p:nvSpPr>
          <p:cNvPr id="57" name="Freeform 45"/>
          <p:cNvSpPr>
            <a:spLocks noEditPoints="1"/>
          </p:cNvSpPr>
          <p:nvPr/>
        </p:nvSpPr>
        <p:spPr bwMode="auto">
          <a:xfrm>
            <a:off x="5110633" y="5867902"/>
            <a:ext cx="241831" cy="24204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74271" tIns="37136" rIns="74271" bIns="37136" numCol="1" anchor="t" anchorCtr="0" compatLnSpc="1">
            <a:prstTxWarp prst="textNoShape">
              <a:avLst/>
            </a:prstTxWarp>
          </a:bodyPr>
          <a:lstStyle/>
          <a:p>
            <a:endParaRPr lang="en-US" sz="893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17591" y="5900480"/>
            <a:ext cx="161876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b="1" i="1" dirty="0">
                <a:solidFill>
                  <a:srgbClr val="000000"/>
                </a:solidFill>
              </a:rPr>
              <a:t>Lookup tables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436854" y="2201208"/>
            <a:ext cx="1992483" cy="1350847"/>
            <a:chOff x="8315600" y="1650414"/>
            <a:chExt cx="3115119" cy="2026054"/>
          </a:xfrm>
        </p:grpSpPr>
        <p:pic>
          <p:nvPicPr>
            <p:cNvPr id="60" name="Picture 2" descr="Image result for seasonalit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600" y="1650414"/>
              <a:ext cx="842089" cy="63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Image result for coke brand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5064" y="1708626"/>
              <a:ext cx="1321881" cy="47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 descr="Image result for pric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2316" y="2139685"/>
              <a:ext cx="719506" cy="545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Image result for promotions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49"/>
            <a:stretch/>
          </p:blipFill>
          <p:spPr bwMode="auto">
            <a:xfrm>
              <a:off x="10462926" y="1740353"/>
              <a:ext cx="967793" cy="51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915" y="3052884"/>
              <a:ext cx="611544" cy="54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 bwMode="auto">
            <a:xfrm>
              <a:off x="8587103" y="2397342"/>
              <a:ext cx="722460" cy="547631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 flipH="1">
              <a:off x="10366397" y="2428926"/>
              <a:ext cx="584044" cy="495031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110" y="3060262"/>
              <a:ext cx="631835" cy="616206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/>
            <p:nvPr/>
          </p:nvCxnSpPr>
          <p:spPr bwMode="auto">
            <a:xfrm>
              <a:off x="9778472" y="2706852"/>
              <a:ext cx="0" cy="302628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9" name="Straight Connector 68"/>
          <p:cNvCxnSpPr/>
          <p:nvPr/>
        </p:nvCxnSpPr>
        <p:spPr bwMode="auto">
          <a:xfrm flipV="1">
            <a:off x="1876364" y="2806022"/>
            <a:ext cx="2062051" cy="7987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>
            <a:off x="2901106" y="2239253"/>
            <a:ext cx="0" cy="1133549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2" descr="http://www.delio-lm.com/en/img/reporting-dashboard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5"/>
          <a:stretch/>
        </p:blipFill>
        <p:spPr bwMode="auto">
          <a:xfrm>
            <a:off x="7963904" y="4785682"/>
            <a:ext cx="2878268" cy="13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/>
          <p:nvPr/>
        </p:nvGrpSpPr>
        <p:grpSpPr>
          <a:xfrm>
            <a:off x="1805229" y="4896204"/>
            <a:ext cx="2272687" cy="1171472"/>
            <a:chOff x="486466" y="4605919"/>
            <a:chExt cx="2272687" cy="1171472"/>
          </a:xfrm>
        </p:grpSpPr>
        <p:sp>
          <p:nvSpPr>
            <p:cNvPr id="73" name="Rounded Rectangle 72"/>
            <p:cNvSpPr/>
            <p:nvPr/>
          </p:nvSpPr>
          <p:spPr bwMode="auto">
            <a:xfrm>
              <a:off x="486466" y="4605919"/>
              <a:ext cx="911942" cy="3995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spcBef>
                  <a:spcPct val="100000"/>
                </a:spcBef>
                <a:buClrTx/>
              </a:pPr>
              <a:r>
                <a:rPr lang="en-US" sz="1200" b="1" dirty="0">
                  <a:solidFill>
                    <a:schemeClr val="tx1"/>
                  </a:solidFill>
                </a:rPr>
                <a:t>Brand</a:t>
              </a: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1847211" y="4618562"/>
              <a:ext cx="911942" cy="3995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spcBef>
                  <a:spcPct val="100000"/>
                </a:spcBef>
                <a:buClrTx/>
              </a:pPr>
              <a:r>
                <a:rPr lang="en-US" sz="1200" b="1" dirty="0">
                  <a:solidFill>
                    <a:schemeClr val="tx1"/>
                  </a:solidFill>
                </a:rPr>
                <a:t>Package</a:t>
              </a:r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1183263" y="5377842"/>
              <a:ext cx="911942" cy="3995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spcBef>
                  <a:spcPct val="100000"/>
                </a:spcBef>
                <a:buClrTx/>
              </a:pPr>
              <a:r>
                <a:rPr lang="en-US" sz="1200" b="1" dirty="0">
                  <a:solidFill>
                    <a:schemeClr val="tx1"/>
                  </a:solidFill>
                </a:rPr>
                <a:t>Offer</a:t>
              </a:r>
            </a:p>
          </p:txBody>
        </p:sp>
        <p:sp>
          <p:nvSpPr>
            <p:cNvPr id="76" name="Left-Right Arrow 75"/>
            <p:cNvSpPr/>
            <p:nvPr/>
          </p:nvSpPr>
          <p:spPr bwMode="auto">
            <a:xfrm>
              <a:off x="1429483" y="4675763"/>
              <a:ext cx="374184" cy="190135"/>
            </a:xfrm>
            <a:prstGeom prst="leftRightArrow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Left-Right Arrow 76"/>
            <p:cNvSpPr/>
            <p:nvPr/>
          </p:nvSpPr>
          <p:spPr bwMode="auto">
            <a:xfrm rot="2895953">
              <a:off x="1166123" y="5086015"/>
              <a:ext cx="374184" cy="190135"/>
            </a:xfrm>
            <a:prstGeom prst="leftRightArrow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Left-Right Arrow 77"/>
            <p:cNvSpPr/>
            <p:nvPr/>
          </p:nvSpPr>
          <p:spPr bwMode="auto">
            <a:xfrm rot="7936261">
              <a:off x="1656485" y="5098836"/>
              <a:ext cx="374184" cy="190135"/>
            </a:xfrm>
            <a:prstGeom prst="leftRightArrow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2051406" y="3338288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*</a:t>
            </a:r>
            <a:r>
              <a:rPr lang="en-US" sz="1200" b="1" dirty="0" err="1">
                <a:solidFill>
                  <a:srgbClr val="00B050"/>
                </a:solidFill>
              </a:rPr>
              <a:t>PoS</a:t>
            </a:r>
            <a:r>
              <a:rPr lang="en-US" sz="1200" b="1" dirty="0">
                <a:solidFill>
                  <a:srgbClr val="00B050"/>
                </a:solidFill>
              </a:rPr>
              <a:t> Data*</a:t>
            </a:r>
          </a:p>
        </p:txBody>
      </p:sp>
      <p:sp>
        <p:nvSpPr>
          <p:cNvPr id="81" name="Title 80">
            <a:extLst>
              <a:ext uri="{FF2B5EF4-FFF2-40B4-BE49-F238E27FC236}">
                <a16:creationId xmlns:a16="http://schemas.microsoft.com/office/drawing/2014/main" id="{3131D197-8DFF-41B7-8DAB-D322F9F17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team followed a planned roadmap to build a simulator to quantify  and compare promotional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3912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55D7-BDE3-405B-8E50-71EFD7C6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generation code uses a file with all possible promotions for each Package – week combination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895764"/>
              </p:ext>
            </p:extLst>
          </p:nvPr>
        </p:nvGraphicFramePr>
        <p:xfrm>
          <a:off x="699721" y="2856580"/>
          <a:ext cx="10788650" cy="1866921"/>
        </p:xfrm>
        <a:graphic>
          <a:graphicData uri="http://schemas.openxmlformats.org/drawingml/2006/table">
            <a:tbl>
              <a:tblPr/>
              <a:tblGrid>
                <a:gridCol w="152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4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35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36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536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 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Package Size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Store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Promotion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Every_Day_Value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Communicated_Price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Case_on_display (T/F)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Dead Net Selling Income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4.019604121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7.996531438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4.019604121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7.996531438</a:t>
                      </a:r>
                    </a:p>
                  </a:txBody>
                  <a:tcPr marL="9755" marR="9755" marT="8124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2975428" y="2675161"/>
            <a:ext cx="2358571" cy="2133600"/>
          </a:xfrm>
          <a:prstGeom prst="roundRect">
            <a:avLst/>
          </a:prstGeom>
          <a:noFill/>
          <a:ln w="31750"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 bwMode="auto">
          <a:xfrm>
            <a:off x="4876800" y="1352547"/>
            <a:ext cx="2667000" cy="1189275"/>
          </a:xfrm>
          <a:prstGeom prst="wedgeEllipseCallout">
            <a:avLst>
              <a:gd name="adj1" fmla="val -41513"/>
              <a:gd name="adj2" fmla="val 6372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1564639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Scenario generation code requires a file with all possible promotions for each Package – week combination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601788" y="381000"/>
            <a:ext cx="898525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0">
                <a:solidFill>
                  <a:srgbClr val="E31A27"/>
                </a:solidFill>
                <a:latin typeface="+mj-lt"/>
                <a:ea typeface="+mj-ea"/>
                <a:cs typeface="+mj-cs"/>
              </a:defRPr>
            </a:lvl1pPr>
            <a:lvl2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2pPr>
            <a:lvl3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3pPr>
            <a:lvl4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4pPr>
            <a:lvl5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5pPr>
            <a:lvl6pPr marL="38081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6pPr>
            <a:lvl7pPr marL="761634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7pPr>
            <a:lvl8pPr marL="1142452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8pPr>
            <a:lvl9pPr marL="152326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5822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Code designed to take the number of scenarios and business constrains from </a:t>
            </a:r>
            <a:br>
              <a:rPr lang="en-US" dirty="0"/>
            </a:br>
            <a:r>
              <a:rPr lang="en-US" dirty="0"/>
              <a:t>the user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70065" y="1162069"/>
            <a:ext cx="9160875" cy="5152992"/>
          </a:xfrm>
        </p:spPr>
      </p:pic>
      <p:grpSp>
        <p:nvGrpSpPr>
          <p:cNvPr id="7" name="Group 6"/>
          <p:cNvGrpSpPr/>
          <p:nvPr/>
        </p:nvGrpSpPr>
        <p:grpSpPr>
          <a:xfrm>
            <a:off x="5943600" y="3429003"/>
            <a:ext cx="2667000" cy="1295401"/>
            <a:chOff x="5332412" y="3690257"/>
            <a:chExt cx="2667000" cy="1524000"/>
          </a:xfrm>
        </p:grpSpPr>
        <p:sp>
          <p:nvSpPr>
            <p:cNvPr id="5" name="Oval Callout 4"/>
            <p:cNvSpPr/>
            <p:nvPr/>
          </p:nvSpPr>
          <p:spPr bwMode="auto">
            <a:xfrm>
              <a:off x="5332412" y="3690257"/>
              <a:ext cx="2667000" cy="1524000"/>
            </a:xfrm>
            <a:prstGeom prst="wedgeEllipseCallou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37212" y="4054447"/>
              <a:ext cx="2057400" cy="905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User inputs number of scenarios in master file and total number of features to be applied</a:t>
              </a: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4702629" y="4817568"/>
            <a:ext cx="2079171" cy="973632"/>
          </a:xfrm>
          <a:prstGeom prst="roundRect">
            <a:avLst/>
          </a:prstGeom>
          <a:noFill/>
          <a:ln w="31750">
            <a:solidFill>
              <a:srgbClr val="00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8C3B-600C-4976-AC8F-4E2F19D9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Algorithmically generated scenarios used to compare against the base plan using the comparison code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561223"/>
              </p:ext>
            </p:extLst>
          </p:nvPr>
        </p:nvGraphicFramePr>
        <p:xfrm>
          <a:off x="699720" y="2133597"/>
          <a:ext cx="10788651" cy="4050027"/>
        </p:xfrm>
        <a:graphic>
          <a:graphicData uri="http://schemas.openxmlformats.org/drawingml/2006/table">
            <a:tbl>
              <a:tblPr/>
              <a:tblGrid>
                <a:gridCol w="1851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7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02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01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945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 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Package Size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Store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Promotion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Every_Day_Value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Communicated_Price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Case_on_display (T/F)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Dead Net Selling Income</a:t>
                      </a:r>
                    </a:p>
                  </a:txBody>
                  <a:tcPr marL="9397" marR="9397" marT="7761" marB="0" anchor="ctr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8/14/2016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8/21/2016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4.019604121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7.996531438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8/28/2016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2.063410958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4.656140061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9/4/2016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3.548984713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5.326762791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9/11/2016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3.659548458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5.602928247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9/18/2016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8.536719338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6.324666395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9/25/2016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8.57878255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5.818404778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8.603300418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5.922434793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10/9/2016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3.629671316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6.655852703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10/16/2016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7.853011211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5.737572588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10/23/2016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8.5157853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5.738833386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10/30/2016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7.797316668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6.01351096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8/7/2016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3.868379759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6.724427973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8/14/2016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8.346829031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5.498311289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8/21/2016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1.751710531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4.781231313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8/28/2016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3.284494712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7.70331796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9/4/2016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1.804932152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4.600924613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9/11/2016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1.66136991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5.290091691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9/18/2016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1.719974087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4.534421791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9/25/2016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3.706018011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8.188395387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1.453245296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5.054035641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10/9/2016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1.58237558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5.039617014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10/16/2016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1.716348151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5.014154957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 2 Get 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10/23/2016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1.623696632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4.915058037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0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2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10/30/2016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4.99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2.128086216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4.53985985</a:t>
                      </a:r>
                    </a:p>
                  </a:txBody>
                  <a:tcPr marL="9397" marR="9397" marT="7761" marB="0" anchor="b">
                    <a:lnL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246454" y="2036041"/>
            <a:ext cx="2341545" cy="4263159"/>
          </a:xfrm>
          <a:prstGeom prst="roundRect">
            <a:avLst/>
          </a:prstGeom>
          <a:noFill/>
          <a:ln w="31750"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894384" y="1197841"/>
            <a:ext cx="5257800" cy="587840"/>
          </a:xfrm>
          <a:prstGeom prst="wedgeRoundRectCallout">
            <a:avLst>
              <a:gd name="adj1" fmla="val -41508"/>
              <a:gd name="adj2" fmla="val 100235"/>
              <a:gd name="adj3" fmla="val 16667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171446" indent="-171446">
              <a:spcBef>
                <a:spcPct val="100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prstClr val="white"/>
                </a:solidFill>
              </a:rPr>
              <a:t>The generated file has all weeks with a unique promotion series for each pack.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prstClr val="white"/>
                </a:solidFill>
              </a:rPr>
              <a:t>This file is given as an input to the scenario comparison code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601788" y="381000"/>
            <a:ext cx="898525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0">
                <a:solidFill>
                  <a:srgbClr val="E31A27"/>
                </a:solidFill>
                <a:latin typeface="+mj-lt"/>
                <a:ea typeface="+mj-ea"/>
                <a:cs typeface="+mj-cs"/>
              </a:defRPr>
            </a:lvl1pPr>
            <a:lvl2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2pPr>
            <a:lvl3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3pPr>
            <a:lvl4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4pPr>
            <a:lvl5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5pPr>
            <a:lvl6pPr marL="38081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6pPr>
            <a:lvl7pPr marL="761634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7pPr>
            <a:lvl8pPr marL="1142452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8pPr>
            <a:lvl9pPr marL="152326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1245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2C3EDD-4D47-49AD-8ABC-CC0697CF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code to generate two output files showing comparison between base plan and generated scenarios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447803"/>
            <a:ext cx="7810500" cy="4191000"/>
          </a:xfrm>
        </p:spPr>
      </p:pic>
      <p:grpSp>
        <p:nvGrpSpPr>
          <p:cNvPr id="5" name="Group 4"/>
          <p:cNvGrpSpPr/>
          <p:nvPr/>
        </p:nvGrpSpPr>
        <p:grpSpPr>
          <a:xfrm>
            <a:off x="8815387" y="1738089"/>
            <a:ext cx="2362200" cy="1600201"/>
            <a:chOff x="6676410" y="4716625"/>
            <a:chExt cx="2667000" cy="1524000"/>
          </a:xfrm>
        </p:grpSpPr>
        <p:sp>
          <p:nvSpPr>
            <p:cNvPr id="6" name="Oval Callout 5"/>
            <p:cNvSpPr/>
            <p:nvPr/>
          </p:nvSpPr>
          <p:spPr bwMode="auto">
            <a:xfrm>
              <a:off x="6676410" y="4716625"/>
              <a:ext cx="2667000" cy="1524000"/>
            </a:xfrm>
            <a:prstGeom prst="wedgeEllipseCallout">
              <a:avLst>
                <a:gd name="adj1" fmla="val -43414"/>
                <a:gd name="adj2" fmla="val 63861"/>
              </a:avLst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52545" y="4924628"/>
              <a:ext cx="2057399" cy="121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Comparison code uses mixed models to predict financial metrics for each of the generated scenarios and compare them with that of the base plan</a:t>
              </a:r>
            </a:p>
          </p:txBody>
        </p:sp>
      </p:grpSp>
      <p:pic>
        <p:nvPicPr>
          <p:cNvPr id="11427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5219706"/>
            <a:ext cx="546735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601788" y="381000"/>
            <a:ext cx="898525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0">
                <a:solidFill>
                  <a:srgbClr val="E31A27"/>
                </a:solidFill>
                <a:latin typeface="+mj-lt"/>
                <a:ea typeface="+mj-ea"/>
                <a:cs typeface="+mj-cs"/>
              </a:defRPr>
            </a:lvl1pPr>
            <a:lvl2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2pPr>
            <a:lvl3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3pPr>
            <a:lvl4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4pPr>
            <a:lvl5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5pPr>
            <a:lvl6pPr marL="38081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6pPr>
            <a:lvl7pPr marL="761634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7pPr>
            <a:lvl8pPr marL="1142452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8pPr>
            <a:lvl9pPr marL="152326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45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4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D2C8-C953-445C-A92B-F802C517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1: Aggregated comparison between scenarios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891793"/>
              </p:ext>
            </p:extLst>
          </p:nvPr>
        </p:nvGraphicFramePr>
        <p:xfrm>
          <a:off x="836549" y="1509474"/>
          <a:ext cx="10788655" cy="3193157"/>
        </p:xfrm>
        <a:graphic>
          <a:graphicData uri="http://schemas.openxmlformats.org/drawingml/2006/table">
            <a:tbl>
              <a:tblPr/>
              <a:tblGrid>
                <a:gridCol w="240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8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6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8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12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0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input_file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580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Change_in_Vol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Change_in_Penetration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Change_in_HouseHold_ld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Change_in_Revenue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Change_in_COGS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Change_in_Profit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Perc_Change_Revenue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Perc_Change_Volume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Delta Trade</a:t>
                      </a:r>
                    </a:p>
                  </a:txBody>
                  <a:tcPr marL="6998" marR="6998" marT="58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Drinks_Safeway_Scenario_1.csv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(88.10)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(42.71)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(612.84)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(251.77)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(41.00)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(12.13)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Drinks_Safeway_Scenario_2.csv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101.10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0.00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49.71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591.04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361.05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61.05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254.30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Drinks_Safeway_Scenario_3.csv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(69.10)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(87.71)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(945.81)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(228.77)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(41.00)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(56.13)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Drinks_Safeway_Scenario_4.csv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(80.10)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(2.71)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(945.81)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(21.77)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(332.05)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(54.30)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Drinks_Safeway_Scenario_5.csv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(44.10)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(40.71)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(495.05)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(251.77)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(461.05)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(22.30)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Drinks_Safeway_Scenario_6.csv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(22.10)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(44.71)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(272.95)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(21.77)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(22.05)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(24.30)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Drinks_Safeway_Scenario_7.csv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(11.10)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(43.71)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(112.24)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(251.77)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(361.05)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(54.30)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Drinks_Safeway_Scenario_8.csv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32.10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0.01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42.71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789.76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361.05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11.05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            42.90 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Drinks_Safeway_Scenario_9.csv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(43.10)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(21.71)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(765.84)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(25.77)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(61.05)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(2.30)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2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Sparkling Soft Drinks_Safeway_Scenario_10.csv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(43.10)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(0.00)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(27.71)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(912.94)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(31.77)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(11.05)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-6%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(45.30)</a:t>
                      </a:r>
                    </a:p>
                  </a:txBody>
                  <a:tcPr marL="6998" marR="6998" marT="580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 rot="16200000">
            <a:off x="6073034" y="-1404715"/>
            <a:ext cx="315686" cy="10788657"/>
          </a:xfrm>
          <a:prstGeom prst="roundRect">
            <a:avLst/>
          </a:prstGeom>
          <a:noFill/>
          <a:ln w="25400"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01789" y="5257804"/>
            <a:ext cx="8951915" cy="576955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l" eaLnBrk="1" hangingPunct="1">
              <a:spcBef>
                <a:spcPct val="100000"/>
              </a:spcBef>
              <a:buClrTx/>
            </a:pPr>
            <a:r>
              <a:rPr lang="en-US" sz="1051" b="1" dirty="0"/>
              <a:t>Insight: </a:t>
            </a:r>
            <a:r>
              <a:rPr lang="en-US" sz="1051" dirty="0"/>
              <a:t>Consider scenarios 2 &amp; 8 over the base scenario as they have an incremental change in outcomes when compared to the base </a:t>
            </a:r>
            <a:endParaRPr lang="en-US" sz="1051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6549" y="2133600"/>
            <a:ext cx="10788655" cy="312721"/>
          </a:xfrm>
          <a:prstGeom prst="roundRect">
            <a:avLst/>
          </a:prstGeom>
          <a:noFill/>
          <a:ln>
            <a:solidFill>
              <a:srgbClr val="016666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601788" y="381000"/>
            <a:ext cx="898525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0">
                <a:solidFill>
                  <a:srgbClr val="E31A27"/>
                </a:solidFill>
                <a:latin typeface="+mj-lt"/>
                <a:ea typeface="+mj-ea"/>
                <a:cs typeface="+mj-cs"/>
              </a:defRPr>
            </a:lvl1pPr>
            <a:lvl2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2pPr>
            <a:lvl3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3pPr>
            <a:lvl4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4pPr>
            <a:lvl5pPr algn="l" defTabSz="1088239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5pPr>
            <a:lvl6pPr marL="38081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6pPr>
            <a:lvl7pPr marL="761634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7pPr>
            <a:lvl8pPr marL="1142452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8pPr>
            <a:lvl9pPr marL="1523268" algn="l" defTabSz="108823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32" b="1" i="1">
                <a:solidFill>
                  <a:srgbClr val="CC0000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343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Holistic approach to upgrading your MVA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49706" y="1348960"/>
            <a:ext cx="10971212" cy="4525963"/>
          </a:xfrm>
        </p:spPr>
        <p:txBody>
          <a:bodyPr/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Non-linear modeling to improve attribution</a:t>
            </a:r>
          </a:p>
          <a:p>
            <a:pPr marL="0" indent="0">
              <a:buNone/>
            </a:pPr>
            <a:r>
              <a:rPr lang="en-US" sz="2400" dirty="0"/>
              <a:t>Reproducible research and re-use for scale</a:t>
            </a:r>
          </a:p>
          <a:p>
            <a:pPr marL="0" indent="0">
              <a:buNone/>
            </a:pPr>
            <a:r>
              <a:rPr lang="en-US" sz="2400" dirty="0"/>
              <a:t>Driving efficiency in simulation and optimization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800" dirty="0"/>
          </a:p>
          <a:p>
            <a:pPr>
              <a:lnSpc>
                <a:spcPct val="200000"/>
              </a:lnSpc>
            </a:pPr>
            <a:endParaRPr lang="en-US" sz="1800" dirty="0"/>
          </a:p>
          <a:p>
            <a:pPr>
              <a:lnSpc>
                <a:spcPct val="200000"/>
              </a:lnSpc>
            </a:pPr>
            <a:endParaRPr lang="en-US" sz="1800" dirty="0"/>
          </a:p>
          <a:p>
            <a:endParaRPr lang="en-US" dirty="0"/>
          </a:p>
        </p:txBody>
      </p:sp>
      <p:sp>
        <p:nvSpPr>
          <p:cNvPr id="9" name="Freeform 45"/>
          <p:cNvSpPr>
            <a:spLocks noEditPoints="1"/>
          </p:cNvSpPr>
          <p:nvPr/>
        </p:nvSpPr>
        <p:spPr bwMode="auto">
          <a:xfrm>
            <a:off x="1304012" y="2034784"/>
            <a:ext cx="531829" cy="5300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1304012" y="2727519"/>
            <a:ext cx="531829" cy="5300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reeform 45"/>
          <p:cNvSpPr>
            <a:spLocks noEditPoints="1"/>
          </p:cNvSpPr>
          <p:nvPr/>
        </p:nvSpPr>
        <p:spPr bwMode="auto">
          <a:xfrm>
            <a:off x="1304012" y="3421868"/>
            <a:ext cx="531829" cy="53007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1524001"/>
            <a:ext cx="9296401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2" y="3886200"/>
            <a:ext cx="9296401" cy="23097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DD90D57-16AA-4C2F-92F2-7F366ABEBFFC}"/>
              </a:ext>
            </a:extLst>
          </p:cNvPr>
          <p:cNvSpPr txBox="1">
            <a:spLocks/>
          </p:cNvSpPr>
          <p:nvPr/>
        </p:nvSpPr>
        <p:spPr bwMode="auto">
          <a:xfrm>
            <a:off x="562889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18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3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5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7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Output 2: In depth comparison between scenarios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0031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3492" b="1191"/>
          <a:stretch/>
        </p:blipFill>
        <p:spPr>
          <a:xfrm>
            <a:off x="8954255" y="4977753"/>
            <a:ext cx="1796412" cy="62393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52886" b="16286"/>
          <a:stretch/>
        </p:blipFill>
        <p:spPr>
          <a:xfrm>
            <a:off x="8228779" y="5697521"/>
            <a:ext cx="1819823" cy="528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70" y="5153471"/>
            <a:ext cx="1849631" cy="1152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604" y="1882144"/>
            <a:ext cx="1980229" cy="737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103" y="1558576"/>
            <a:ext cx="2017827" cy="653493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2420577" y="5319847"/>
            <a:ext cx="1778579" cy="1198771"/>
          </a:xfrm>
          <a:prstGeom prst="roundRect">
            <a:avLst>
              <a:gd name="adj" fmla="val 10000"/>
            </a:avLst>
          </a:prstGeom>
          <a:blipFill rotWithShape="1">
            <a:blip r:embed="rId7"/>
            <a:stretch>
              <a:fillRect/>
            </a:stretch>
          </a:blipFill>
          <a:ln w="19050">
            <a:solidFill>
              <a:schemeClr val="bg1"/>
            </a:solidFill>
          </a:ln>
          <a:effectLst/>
        </p:spPr>
        <p:style>
          <a:lnRef idx="1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7" y="2733701"/>
            <a:ext cx="3318299" cy="13549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" y="4030559"/>
            <a:ext cx="2815615" cy="1072023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 bwMode="auto">
          <a:xfrm>
            <a:off x="7193125" y="4765337"/>
            <a:ext cx="2172009" cy="974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82568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chemeClr val="tx1"/>
                </a:solidFill>
              </a:rPr>
              <a:t>Log-log Multiplicative linear modeling followed by</a:t>
            </a:r>
          </a:p>
          <a:p>
            <a:pPr marL="282568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rgbClr val="000000"/>
                </a:solidFill>
              </a:rPr>
              <a:t>Mixed Modeling *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7600926" y="2196791"/>
            <a:ext cx="2149148" cy="12973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349242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rgbClr val="000000"/>
                </a:solidFill>
              </a:rPr>
              <a:t>Seasonality</a:t>
            </a:r>
          </a:p>
          <a:p>
            <a:pPr marL="349242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rgbClr val="000000"/>
                </a:solidFill>
              </a:rPr>
              <a:t>Promotional Lag / Ad stock effects</a:t>
            </a:r>
          </a:p>
          <a:p>
            <a:pPr marL="349242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rgbClr val="000000"/>
                </a:solidFill>
              </a:rPr>
              <a:t>Event analysis</a:t>
            </a:r>
          </a:p>
          <a:p>
            <a:pPr marL="349242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rgbClr val="000000"/>
                </a:solidFill>
              </a:rPr>
              <a:t>Halo and Synergy effects </a:t>
            </a:r>
          </a:p>
          <a:p>
            <a:pPr marL="349242" indent="-228594">
              <a:spcBef>
                <a:spcPts val="100"/>
              </a:spcBef>
              <a:buClr>
                <a:srgbClr val="120989"/>
              </a:buClr>
              <a:buFont typeface="Arial" pitchFamily="34" charset="0"/>
              <a:buChar char="–"/>
              <a:defRPr/>
            </a:pPr>
            <a:r>
              <a:rPr lang="en-US" sz="900" dirty="0">
                <a:solidFill>
                  <a:srgbClr val="000000"/>
                </a:solidFill>
              </a:rPr>
              <a:t>Relationship analysis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Market Mix Analysis is the first step towards getting a better understanding of the impact of marketing spends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278175" y="1657228"/>
            <a:ext cx="5950604" cy="4040293"/>
            <a:chOff x="2550789" y="1329074"/>
            <a:chExt cx="5950604" cy="5127218"/>
          </a:xfrm>
        </p:grpSpPr>
        <p:pic>
          <p:nvPicPr>
            <p:cNvPr id="29" name="Picture 28" descr="https://encrypted-tbn1.google.com/images?q=tbn:ANd9GcR7CEA6Xz2tQI4a2qmqJmtcoouH8YevJfBjtSOkzIID8kkAdLe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25112" y="3034668"/>
              <a:ext cx="1635277" cy="148661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0" name="Rounded Rectangle 29"/>
            <p:cNvSpPr/>
            <p:nvPr/>
          </p:nvSpPr>
          <p:spPr bwMode="auto">
            <a:xfrm>
              <a:off x="5257746" y="1329074"/>
              <a:ext cx="1744491" cy="6007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66714" indent="-234945">
                <a:spcBef>
                  <a:spcPts val="100"/>
                </a:spcBef>
                <a:buClr>
                  <a:srgbClr val="120989"/>
                </a:buClr>
                <a:buFont typeface="Arial" pitchFamily="34" charset="0"/>
                <a:buChar char="–"/>
                <a:defRPr/>
              </a:pPr>
              <a:r>
                <a:rPr lang="en-US" sz="900" dirty="0">
                  <a:solidFill>
                    <a:srgbClr val="000000"/>
                  </a:solidFill>
                </a:rPr>
                <a:t>Quality Analysis</a:t>
              </a:r>
            </a:p>
            <a:p>
              <a:pPr marL="466714" indent="-234945">
                <a:spcBef>
                  <a:spcPts val="100"/>
                </a:spcBef>
                <a:buClr>
                  <a:srgbClr val="120989"/>
                </a:buClr>
                <a:buFont typeface="Arial" pitchFamily="34" charset="0"/>
                <a:buChar char="–"/>
                <a:defRPr/>
              </a:pPr>
              <a:r>
                <a:rPr lang="en-US" sz="900" dirty="0">
                  <a:solidFill>
                    <a:srgbClr val="000000"/>
                  </a:solidFill>
                </a:rPr>
                <a:t>Variable treatments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2550789" y="2052835"/>
              <a:ext cx="1949448" cy="14146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28594" indent="-228594">
                <a:spcBef>
                  <a:spcPts val="100"/>
                </a:spcBef>
                <a:buClr>
                  <a:srgbClr val="120989"/>
                </a:buClr>
                <a:buFont typeface="Arial" pitchFamily="34" charset="0"/>
                <a:buChar char="–"/>
                <a:defRPr/>
              </a:pPr>
              <a:r>
                <a:rPr lang="en-US" sz="1000" dirty="0">
                  <a:solidFill>
                    <a:srgbClr val="000000"/>
                  </a:solidFill>
                </a:rPr>
                <a:t>Identify and classify advertising spends, trade promotional  factors, sale assets and other factors</a:t>
              </a:r>
            </a:p>
            <a:p>
              <a:pPr marL="228594" indent="-228594">
                <a:spcBef>
                  <a:spcPts val="100"/>
                </a:spcBef>
                <a:buClr>
                  <a:srgbClr val="120989"/>
                </a:buClr>
                <a:buFont typeface="Arial" pitchFamily="34" charset="0"/>
                <a:buChar char="–"/>
                <a:defRPr/>
              </a:pPr>
              <a:r>
                <a:rPr lang="en-US" sz="1000" dirty="0">
                  <a:solidFill>
                    <a:srgbClr val="000000"/>
                  </a:solidFill>
                </a:rPr>
                <a:t>Prepare analytical data mart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 flipH="1">
              <a:off x="2723546" y="5264487"/>
              <a:ext cx="2085418" cy="11918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20648" indent="-120648">
                <a:spcBef>
                  <a:spcPts val="100"/>
                </a:spcBef>
                <a:buClr>
                  <a:srgbClr val="120989"/>
                </a:buClr>
                <a:buFont typeface="Arial" pitchFamily="34" charset="0"/>
                <a:buChar char="–"/>
                <a:defRPr/>
              </a:pPr>
              <a:r>
                <a:rPr lang="en-US" sz="900" dirty="0">
                  <a:solidFill>
                    <a:srgbClr val="000000"/>
                  </a:solidFill>
                </a:rPr>
                <a:t>Determining the contribution of each marketing channel towards sales and comparing ROI</a:t>
              </a:r>
            </a:p>
            <a:p>
              <a:pPr marL="120648" indent="-120648">
                <a:spcBef>
                  <a:spcPts val="100"/>
                </a:spcBef>
                <a:buClr>
                  <a:srgbClr val="120989"/>
                </a:buClr>
                <a:buFont typeface="Arial" pitchFamily="34" charset="0"/>
                <a:buChar char="–"/>
                <a:defRPr/>
              </a:pPr>
              <a:r>
                <a:rPr lang="en-US" sz="900" dirty="0">
                  <a:solidFill>
                    <a:srgbClr val="000000"/>
                  </a:solidFill>
                </a:rPr>
                <a:t>Optimization &amp; What if scenario planning</a:t>
              </a:r>
            </a:p>
          </p:txBody>
        </p:sp>
        <p:graphicFrame>
          <p:nvGraphicFramePr>
            <p:cNvPr id="33" name="Diagram 32"/>
            <p:cNvGraphicFramePr/>
            <p:nvPr>
              <p:extLst/>
            </p:nvPr>
          </p:nvGraphicFramePr>
          <p:xfrm>
            <a:off x="3817612" y="1880404"/>
            <a:ext cx="4683781" cy="38604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</p:grpSp>
      <p:sp>
        <p:nvSpPr>
          <p:cNvPr id="7" name="TextBox 6"/>
          <p:cNvSpPr txBox="1"/>
          <p:nvPr/>
        </p:nvSpPr>
        <p:spPr>
          <a:xfrm>
            <a:off x="1119440" y="2250982"/>
            <a:ext cx="1144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Media Factors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9" y="2229744"/>
            <a:ext cx="368073" cy="323043"/>
          </a:xfrm>
          <a:prstGeom prst="rect">
            <a:avLst/>
          </a:prstGeom>
        </p:spPr>
      </p:pic>
      <p:pic>
        <p:nvPicPr>
          <p:cNvPr id="49" name="Picture 15" descr="http://macapper.com/wp-content/uploads/2007/03/seasonality_logo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97" y="3411173"/>
            <a:ext cx="326263" cy="3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5" t="8474"/>
          <a:stretch/>
        </p:blipFill>
        <p:spPr>
          <a:xfrm>
            <a:off x="876473" y="2608527"/>
            <a:ext cx="330651" cy="33516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43997" y="2645306"/>
            <a:ext cx="1126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Price Factors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15" y="3078858"/>
            <a:ext cx="149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Competitor Factors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48479" y="3394977"/>
            <a:ext cx="1399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External Factors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4529" y="1857777"/>
            <a:ext cx="149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Customer Factors</a:t>
            </a:r>
          </a:p>
        </p:txBody>
      </p:sp>
      <p:pic>
        <p:nvPicPr>
          <p:cNvPr id="22530" name="Picture 2" descr="https://static1.squarespace.com/static/537f5af1e4b0a24a83deb1f4/t/53985703e4b022d36ec9a1db/1402492675600/iconmonstr-trophy-13-icon-128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40" y="3025457"/>
            <a:ext cx="329867" cy="3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7427" y="1790670"/>
            <a:ext cx="407011" cy="4005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68569" y="6581004"/>
            <a:ext cx="494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*exact modeling technique will be decided after initial analysis of data</a:t>
            </a:r>
          </a:p>
        </p:txBody>
      </p:sp>
    </p:spTree>
    <p:extLst>
      <p:ext uri="{BB962C8B-B14F-4D97-AF65-F5344CB8AC3E}">
        <p14:creationId xmlns:p14="http://schemas.microsoft.com/office/powerpoint/2010/main" val="124762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sz="2400" dirty="0"/>
              <a:t>Activation of integrated marketing insights is necessary to be delivered in near real-time for Business to see the results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29120" y="1534189"/>
            <a:ext cx="4495480" cy="4596619"/>
            <a:chOff x="6561808" y="1718921"/>
            <a:chExt cx="3800474" cy="3954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8532230" y="1991494"/>
              <a:ext cx="1828800" cy="1828800"/>
            </a:xfrm>
            <a:prstGeom prst="rect">
              <a:avLst/>
            </a:prstGeom>
            <a:solidFill>
              <a:srgbClr val="7F7F7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indent="-190822" algn="ctr" defTabSz="742657">
                <a:spcBef>
                  <a:spcPct val="100000"/>
                </a:spcBef>
                <a:buFont typeface="Webdings" pitchFamily="18" charset="2"/>
                <a:buChar char="4"/>
              </a:pPr>
              <a:endParaRPr lang="en-US" sz="13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561808" y="1718921"/>
              <a:ext cx="3800474" cy="3954626"/>
              <a:chOff x="6561808" y="1718921"/>
              <a:chExt cx="3800474" cy="3954626"/>
            </a:xfrm>
          </p:grpSpPr>
          <p:sp>
            <p:nvSpPr>
              <p:cNvPr id="60" name="Rectangle 59"/>
              <p:cNvSpPr/>
              <p:nvPr/>
            </p:nvSpPr>
            <p:spPr bwMode="auto">
              <a:xfrm>
                <a:off x="6674915" y="1991494"/>
                <a:ext cx="1828800" cy="1828800"/>
              </a:xfrm>
              <a:prstGeom prst="rect">
                <a:avLst/>
              </a:prstGeom>
              <a:solidFill>
                <a:srgbClr val="00666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6" tIns="37136" rIns="37136" bIns="3713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22" indent="-190822" algn="ctr" defTabSz="742657">
                  <a:spcBef>
                    <a:spcPct val="100000"/>
                  </a:spcBef>
                  <a:buFont typeface="Webdings" pitchFamily="18" charset="2"/>
                  <a:buChar char="4"/>
                </a:pP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6674915" y="3844747"/>
                <a:ext cx="1828800" cy="182880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6" tIns="37136" rIns="37136" bIns="3713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22" indent="-190822" algn="ctr" defTabSz="742657">
                  <a:spcBef>
                    <a:spcPct val="100000"/>
                  </a:spcBef>
                  <a:buFont typeface="Webdings" pitchFamily="18" charset="2"/>
                  <a:buChar char="4"/>
                </a:pP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8532230" y="3844747"/>
                <a:ext cx="1828800" cy="1828800"/>
              </a:xfrm>
              <a:prstGeom prst="rect">
                <a:avLst/>
              </a:prstGeom>
              <a:solidFill>
                <a:srgbClr val="00666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6" tIns="37136" rIns="37136" bIns="3713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22" indent="-190822" algn="ctr" defTabSz="742657">
                  <a:spcBef>
                    <a:spcPct val="100000"/>
                  </a:spcBef>
                  <a:buFont typeface="Webdings" pitchFamily="18" charset="2"/>
                  <a:buChar char="4"/>
                </a:pP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722776" y="3097556"/>
                <a:ext cx="1780828" cy="238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cs typeface="Segoe UI" panose="020B0502040204020203" pitchFamily="34" charset="0"/>
                  </a:rPr>
                  <a:t>Reducing time to Insights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518054" y="3089738"/>
                <a:ext cx="1813796" cy="3971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cs typeface="Segoe UI" panose="020B0502040204020203" pitchFamily="34" charset="0"/>
                  </a:rPr>
                  <a:t>Driving activation of Insights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7091572" y="3934813"/>
                <a:ext cx="1060952" cy="109728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6561808" y="4918538"/>
                <a:ext cx="2055012" cy="4104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kern="0" dirty="0">
                    <a:solidFill>
                      <a:schemeClr val="bg1"/>
                    </a:solidFill>
                  </a:rPr>
                  <a:t>Integrated marketing insights</a:t>
                </a:r>
              </a:p>
              <a:p>
                <a:pPr algn="ctr"/>
                <a:endParaRPr lang="en-US" sz="13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543262" y="4907346"/>
                <a:ext cx="1819020" cy="4104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kern="0" dirty="0">
                    <a:solidFill>
                      <a:schemeClr val="bg1"/>
                    </a:solidFill>
                  </a:rPr>
                  <a:t>Capability building</a:t>
                </a:r>
              </a:p>
              <a:p>
                <a:pPr algn="ctr"/>
                <a:endParaRPr lang="en-US" sz="13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0395" y="40125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1742" y="217533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5990" y="218315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Round Same Side Corner Rectangle 29"/>
              <p:cNvSpPr/>
              <p:nvPr/>
            </p:nvSpPr>
            <p:spPr bwMode="auto">
              <a:xfrm>
                <a:off x="6674915" y="1718921"/>
                <a:ext cx="3687367" cy="248121"/>
              </a:xfrm>
              <a:prstGeom prst="round2Same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none" lIns="37136" tIns="37136" rIns="37136" bIns="3713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742657">
                  <a:spcBef>
                    <a:spcPct val="100000"/>
                  </a:spcBef>
                </a:pPr>
                <a:r>
                  <a:rPr lang="en-US" sz="1137" b="1" dirty="0">
                    <a:solidFill>
                      <a:schemeClr val="tx1"/>
                    </a:solidFill>
                  </a:rPr>
                  <a:t>Next Gen Focus Areas</a:t>
                </a: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1351274" y="4641652"/>
            <a:ext cx="1828801" cy="1284739"/>
          </a:xfrm>
          <a:prstGeom prst="rect">
            <a:avLst/>
          </a:prstGeom>
          <a:solidFill>
            <a:srgbClr val="E2E1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7006" y="4742810"/>
            <a:ext cx="1378175" cy="1038582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Triangulate historical insights with results from experiments</a:t>
            </a:r>
          </a:p>
        </p:txBody>
      </p:sp>
      <p:sp>
        <p:nvSpPr>
          <p:cNvPr id="65" name="Round Same Side Corner Rectangle 64"/>
          <p:cNvSpPr/>
          <p:nvPr/>
        </p:nvSpPr>
        <p:spPr bwMode="auto">
          <a:xfrm>
            <a:off x="1351274" y="4379326"/>
            <a:ext cx="1828801" cy="228601"/>
          </a:xfrm>
          <a:prstGeom prst="round2SameRect">
            <a:avLst/>
          </a:prstGeom>
          <a:solidFill>
            <a:srgbClr val="B4B39A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</a:rPr>
              <a:t>What it covers?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312538" y="4636227"/>
            <a:ext cx="1828801" cy="1284739"/>
          </a:xfrm>
          <a:prstGeom prst="rect">
            <a:avLst/>
          </a:prstGeom>
          <a:solidFill>
            <a:srgbClr val="E2E1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52842" y="4702683"/>
            <a:ext cx="1378175" cy="476726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Training on Consumption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52842" y="5222569"/>
            <a:ext cx="1378175" cy="664012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Continuous solution improvement </a:t>
            </a:r>
          </a:p>
        </p:txBody>
      </p:sp>
      <p:sp>
        <p:nvSpPr>
          <p:cNvPr id="56" name="Round Same Side Corner Rectangle 55"/>
          <p:cNvSpPr/>
          <p:nvPr/>
        </p:nvSpPr>
        <p:spPr bwMode="auto">
          <a:xfrm>
            <a:off x="8327530" y="4367817"/>
            <a:ext cx="1828801" cy="228601"/>
          </a:xfrm>
          <a:prstGeom prst="round2SameRect">
            <a:avLst/>
          </a:prstGeom>
          <a:solidFill>
            <a:srgbClr val="B4B39A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</a:rPr>
              <a:t>What it covers?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8312535" y="2290926"/>
            <a:ext cx="1828800" cy="1570263"/>
          </a:xfrm>
          <a:prstGeom prst="rect">
            <a:avLst/>
          </a:prstGeom>
          <a:solidFill>
            <a:srgbClr val="E2E1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37847" y="2464504"/>
            <a:ext cx="1378175" cy="495455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Simulation/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Optimizations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552842" y="3057809"/>
            <a:ext cx="1378175" cy="495455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Testing/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Experimentation</a:t>
            </a:r>
          </a:p>
        </p:txBody>
      </p:sp>
      <p:sp>
        <p:nvSpPr>
          <p:cNvPr id="70" name="Round Same Side Corner Rectangle 69"/>
          <p:cNvSpPr/>
          <p:nvPr/>
        </p:nvSpPr>
        <p:spPr bwMode="auto">
          <a:xfrm>
            <a:off x="8327530" y="2023173"/>
            <a:ext cx="1828801" cy="239457"/>
          </a:xfrm>
          <a:prstGeom prst="round2SameRect">
            <a:avLst/>
          </a:prstGeom>
          <a:solidFill>
            <a:srgbClr val="B4B39A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</a:rPr>
              <a:t>What it covers?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293261" y="2296354"/>
            <a:ext cx="1828801" cy="1570263"/>
          </a:xfrm>
          <a:prstGeom prst="rect">
            <a:avLst/>
          </a:prstGeom>
          <a:solidFill>
            <a:srgbClr val="E2E1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37582" y="3081963"/>
            <a:ext cx="1378175" cy="476726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Model stability and consistency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18574" y="2488659"/>
            <a:ext cx="1378175" cy="476726"/>
          </a:xfrm>
          <a:prstGeom prst="round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prstClr val="white"/>
                </a:solidFill>
                <a:cs typeface="Times New Roman" pitchFamily="18" charset="0"/>
              </a:rPr>
              <a:t>Model customizations</a:t>
            </a:r>
          </a:p>
        </p:txBody>
      </p:sp>
      <p:sp>
        <p:nvSpPr>
          <p:cNvPr id="81" name="Round Same Side Corner Rectangle 80"/>
          <p:cNvSpPr/>
          <p:nvPr/>
        </p:nvSpPr>
        <p:spPr bwMode="auto">
          <a:xfrm>
            <a:off x="1312269" y="2034028"/>
            <a:ext cx="1828801" cy="228601"/>
          </a:xfrm>
          <a:prstGeom prst="round2SameRect">
            <a:avLst/>
          </a:prstGeom>
          <a:solidFill>
            <a:srgbClr val="B4B39A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</a:rPr>
              <a:t>What it covers?</a:t>
            </a:r>
          </a:p>
        </p:txBody>
      </p:sp>
    </p:spTree>
    <p:extLst>
      <p:ext uri="{BB962C8B-B14F-4D97-AF65-F5344CB8AC3E}">
        <p14:creationId xmlns:p14="http://schemas.microsoft.com/office/powerpoint/2010/main" val="214002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Business wants to take a holistic approach to upgrading their MVA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2D61FE-0650-4648-B91B-4025976ED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CPG customer’s MVA is responsible for optimized allocation of budget to different media channels to maximize ROI</a:t>
            </a:r>
          </a:p>
          <a:p>
            <a:r>
              <a:rPr lang="en-US" dirty="0"/>
              <a:t>The MVA model in use is supported with linear techniques along with simulation and optimization</a:t>
            </a:r>
          </a:p>
          <a:p>
            <a:r>
              <a:rPr lang="en-US" dirty="0"/>
              <a:t>The team wants to take a holistic approach to understand the scope for driving further efficiency in their MVA process  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08CDFB-26B0-4564-AAA1-12D6E35BA1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1300" b="1" dirty="0"/>
              <a:t>Outcome</a:t>
            </a:r>
            <a:r>
              <a:rPr lang="en-US" sz="1300" dirty="0"/>
              <a:t>: The team is able to improve the efficiency of market mix with improved attributions delivered</a:t>
            </a:r>
          </a:p>
          <a:p>
            <a:pPr lvl="0"/>
            <a:r>
              <a:rPr lang="en-US" sz="1300" b="1" dirty="0"/>
              <a:t>Behavior</a:t>
            </a:r>
            <a:r>
              <a:rPr lang="en-US" sz="1300" dirty="0"/>
              <a:t>: The team undertakes upgradation of existing models based on benchmarked improvements with recommended changes</a:t>
            </a:r>
          </a:p>
          <a:p>
            <a:pPr lvl="0"/>
            <a:r>
              <a:rPr lang="en-US" sz="1300" b="1" dirty="0"/>
              <a:t>Insights</a:t>
            </a:r>
            <a:r>
              <a:rPr lang="en-US" sz="1300" dirty="0"/>
              <a:t>: </a:t>
            </a:r>
          </a:p>
          <a:p>
            <a:pPr lvl="1"/>
            <a:r>
              <a:rPr lang="en-US" sz="1300" dirty="0">
                <a:ea typeface="+mn-ea"/>
                <a:cs typeface="+mn-cs"/>
              </a:rPr>
              <a:t>Functional forms for non linear components like carry over effects and diminishing returns</a:t>
            </a:r>
          </a:p>
          <a:p>
            <a:pPr lvl="1"/>
            <a:r>
              <a:rPr lang="en-US" sz="1300" dirty="0">
                <a:ea typeface="+mn-ea"/>
                <a:cs typeface="+mn-cs"/>
              </a:rPr>
              <a:t>Efficiency booster for simulation and optimization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19E1B8E-02E5-413B-963E-3BE96ABDD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There is a need to benchmark multiple non-linear techniques to assess model performance</a:t>
            </a:r>
          </a:p>
          <a:p>
            <a:r>
              <a:rPr lang="en-US" dirty="0"/>
              <a:t>There is a need to improve the efficiency of existing simulation and optimization process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2267C2-29CD-41BA-B61E-46F44E73C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are the applicable non-linear techniques for market mix modeling in client context?</a:t>
            </a:r>
          </a:p>
          <a:p>
            <a:pPr lvl="0"/>
            <a:r>
              <a:rPr lang="en-US" dirty="0"/>
              <a:t>How can we perform rapid experimentation in upgrading the models?</a:t>
            </a:r>
          </a:p>
          <a:p>
            <a:pPr lvl="0"/>
            <a:r>
              <a:rPr lang="en-US" dirty="0"/>
              <a:t>What drives efficiency in simulation and optimization?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8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>
            <a:spLocks/>
          </p:cNvSpPr>
          <p:nvPr/>
        </p:nvSpPr>
        <p:spPr>
          <a:xfrm>
            <a:off x="562889" y="1318991"/>
            <a:ext cx="8261411" cy="5195464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0">
                <a:srgbClr val="C00000">
                  <a:tint val="44500"/>
                  <a:satMod val="160000"/>
                </a:srgbClr>
              </a:gs>
              <a:gs pos="92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 err="1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buClrTx/>
              <a:buFontTx/>
            </a:pPr>
            <a:r>
              <a:rPr lang="en-US" sz="2400" dirty="0"/>
              <a:t>We will make enhancements to existing models to account for non-linear effects, selection biases and uncertainty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6671" y="1527946"/>
            <a:ext cx="40458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Selection Bias</a:t>
            </a:r>
          </a:p>
          <a:p>
            <a:pPr algn="ctr"/>
            <a:r>
              <a:rPr lang="en-US" sz="1400" dirty="0"/>
              <a:t>Input media variable is correlated with an unobservable demand variable, which in turn drives sales</a:t>
            </a:r>
          </a:p>
          <a:p>
            <a:pPr algn="ctr"/>
            <a:endParaRPr lang="en-US" sz="1400" dirty="0"/>
          </a:p>
          <a:p>
            <a:pPr algn="ctr"/>
            <a:endParaRPr lang="en-US" sz="1400" b="1" u="sng" dirty="0"/>
          </a:p>
          <a:p>
            <a:pPr algn="ctr"/>
            <a:endParaRPr lang="en-US" sz="1400" b="1" u="sng" dirty="0"/>
          </a:p>
          <a:p>
            <a:pPr algn="ctr"/>
            <a:r>
              <a:rPr lang="en-US" sz="1400" b="1" dirty="0"/>
              <a:t>Ad-targeting         &amp;      Funnel Effects</a:t>
            </a:r>
            <a:r>
              <a:rPr lang="en-US" sz="1400" b="1" u="sng" dirty="0"/>
              <a:t>  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738554" y="3834788"/>
            <a:ext cx="7730511" cy="4685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4658335" y="1523393"/>
            <a:ext cx="3799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Non Linear Effects</a:t>
            </a:r>
          </a:p>
          <a:p>
            <a:pPr algn="ctr"/>
            <a:r>
              <a:rPr lang="en-US" sz="1400" dirty="0"/>
              <a:t>Effects like impact of past ads on current sales and diminishing returns of ads on sales are difficult to incorporate using linear models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u="sng" dirty="0"/>
              <a:t>Carryover Effect</a:t>
            </a:r>
            <a:r>
              <a:rPr lang="en-US" sz="1400" b="1" dirty="0"/>
              <a:t>               </a:t>
            </a:r>
            <a:r>
              <a:rPr lang="en-US" sz="1400" b="1" u="sng" dirty="0"/>
              <a:t>Shape Effects  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8471947" y="1671273"/>
            <a:ext cx="0" cy="4591836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4532471" y="1670542"/>
            <a:ext cx="0" cy="2140527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ight Arrow 46"/>
          <p:cNvSpPr/>
          <p:nvPr/>
        </p:nvSpPr>
        <p:spPr bwMode="auto">
          <a:xfrm>
            <a:off x="8899095" y="3672175"/>
            <a:ext cx="392830" cy="380162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01" y="2936617"/>
            <a:ext cx="984919" cy="78175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297" y="2959571"/>
            <a:ext cx="884440" cy="7988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046663" y="3862256"/>
            <a:ext cx="497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Uncertainty in Models</a:t>
            </a:r>
          </a:p>
          <a:p>
            <a:pPr algn="ctr"/>
            <a:r>
              <a:rPr lang="en-US" sz="1400" dirty="0"/>
              <a:t>Usually there are several plausible models for a given set of data which have around the same error values, a framework is required which is able to quantify this uncertainty  </a:t>
            </a:r>
            <a:endParaRPr lang="en-US" sz="1400" b="1" u="sng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65" y="4961135"/>
            <a:ext cx="2013999" cy="14276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487" y="4961135"/>
            <a:ext cx="2183224" cy="1427692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 bwMode="auto">
          <a:xfrm flipV="1">
            <a:off x="3216010" y="5511531"/>
            <a:ext cx="2560015" cy="2635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Up Arrow Callout 56"/>
          <p:cNvSpPr/>
          <p:nvPr/>
        </p:nvSpPr>
        <p:spPr>
          <a:xfrm>
            <a:off x="9378311" y="3783715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717B7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Implemented </a:t>
            </a:r>
            <a:r>
              <a:rPr lang="en-US" sz="1400" b="1">
                <a:solidFill>
                  <a:schemeClr val="bg1"/>
                </a:solidFill>
              </a:rPr>
              <a:t>multiple modeling techniques </a:t>
            </a:r>
            <a:r>
              <a:rPr lang="en-US" sz="1400">
                <a:solidFill>
                  <a:schemeClr val="bg1"/>
                </a:solidFill>
              </a:rPr>
              <a:t>to substantiate beta estimates and reflect confidence around them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Down Arrow Callout 57"/>
          <p:cNvSpPr/>
          <p:nvPr/>
        </p:nvSpPr>
        <p:spPr>
          <a:xfrm>
            <a:off x="9372515" y="2217060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Developed multiple </a:t>
            </a:r>
            <a:r>
              <a:rPr lang="en-US" sz="1400" b="1" dirty="0">
                <a:solidFill>
                  <a:schemeClr val="bg1"/>
                </a:solidFill>
              </a:rPr>
              <a:t>transformation</a:t>
            </a:r>
            <a:r>
              <a:rPr lang="en-US" sz="1400" dirty="0">
                <a:solidFill>
                  <a:schemeClr val="bg1"/>
                </a:solidFill>
              </a:rPr>
              <a:t> techniques on strong foundation of reproducible research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42765" y="1725501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0"/>
              </a:spcBef>
            </a:pPr>
            <a:r>
              <a:rPr lang="en-US" b="1" dirty="0"/>
              <a:t>Enriched 2-Step Models</a:t>
            </a:r>
          </a:p>
        </p:txBody>
      </p:sp>
    </p:spTree>
    <p:extLst>
      <p:ext uri="{BB962C8B-B14F-4D97-AF65-F5344CB8AC3E}">
        <p14:creationId xmlns:p14="http://schemas.microsoft.com/office/powerpoint/2010/main" val="35172296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6083830" y="1463921"/>
            <a:ext cx="4001387" cy="539727"/>
          </a:xfrm>
          <a:prstGeom prst="roundRect">
            <a:avLst>
              <a:gd name="adj" fmla="val 41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6"/>
          <p:cNvGrpSpPr/>
          <p:nvPr/>
        </p:nvGrpSpPr>
        <p:grpSpPr>
          <a:xfrm>
            <a:off x="943124" y="5905248"/>
            <a:ext cx="4094291" cy="580467"/>
            <a:chOff x="633156" y="2205192"/>
            <a:chExt cx="2814123" cy="1346896"/>
          </a:xfrm>
        </p:grpSpPr>
        <p:sp>
          <p:nvSpPr>
            <p:cNvPr id="89" name="Rounded Rectangle 88"/>
            <p:cNvSpPr/>
            <p:nvPr/>
          </p:nvSpPr>
          <p:spPr>
            <a:xfrm>
              <a:off x="633156" y="2245158"/>
              <a:ext cx="2814123" cy="1306930"/>
            </a:xfrm>
            <a:prstGeom prst="roundRect">
              <a:avLst>
                <a:gd name="adj" fmla="val 41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33156" y="2205192"/>
              <a:ext cx="2814123" cy="1306932"/>
            </a:xfrm>
            <a:prstGeom prst="roundRect">
              <a:avLst>
                <a:gd name="adj" fmla="val 414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6"/>
          <p:cNvGrpSpPr/>
          <p:nvPr/>
        </p:nvGrpSpPr>
        <p:grpSpPr>
          <a:xfrm>
            <a:off x="682214" y="1469640"/>
            <a:ext cx="4972556" cy="877477"/>
            <a:chOff x="633156" y="2205191"/>
            <a:chExt cx="2814123" cy="1346897"/>
          </a:xfrm>
        </p:grpSpPr>
        <p:sp>
          <p:nvSpPr>
            <p:cNvPr id="86" name="Rounded Rectangle 85"/>
            <p:cNvSpPr/>
            <p:nvPr/>
          </p:nvSpPr>
          <p:spPr>
            <a:xfrm>
              <a:off x="633156" y="2245158"/>
              <a:ext cx="2814123" cy="1306930"/>
            </a:xfrm>
            <a:prstGeom prst="roundRect">
              <a:avLst>
                <a:gd name="adj" fmla="val 41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33156" y="2205191"/>
              <a:ext cx="2814123" cy="1306930"/>
            </a:xfrm>
            <a:prstGeom prst="roundRect">
              <a:avLst>
                <a:gd name="adj" fmla="val 414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 will address the mixed effects of MVA levers on volume/value share across geographies by using panel methods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0214" y="1995150"/>
            <a:ext cx="5550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Fixed Effects</a:t>
            </a:r>
          </a:p>
          <a:p>
            <a:pPr algn="l"/>
            <a:r>
              <a:rPr lang="en-US" sz="1400" dirty="0"/>
              <a:t>Factors that have effects that resonate similarly across the entire market</a:t>
            </a:r>
          </a:p>
        </p:txBody>
      </p:sp>
      <p:grpSp>
        <p:nvGrpSpPr>
          <p:cNvPr id="44" name="Group 42"/>
          <p:cNvGrpSpPr/>
          <p:nvPr/>
        </p:nvGrpSpPr>
        <p:grpSpPr>
          <a:xfrm rot="20700000">
            <a:off x="6047647" y="2802035"/>
            <a:ext cx="457200" cy="457200"/>
            <a:chOff x="864192" y="2579379"/>
            <a:chExt cx="1066800" cy="1066800"/>
          </a:xfrm>
        </p:grpSpPr>
        <p:sp>
          <p:nvSpPr>
            <p:cNvPr id="45" name="Oval 44"/>
            <p:cNvSpPr/>
            <p:nvPr/>
          </p:nvSpPr>
          <p:spPr bwMode="auto">
            <a:xfrm rot="1342142">
              <a:off x="864192" y="2579379"/>
              <a:ext cx="1066800" cy="10668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/>
            </a:p>
          </p:txBody>
        </p:sp>
        <p:sp>
          <p:nvSpPr>
            <p:cNvPr id="46" name="Freeform 69"/>
            <p:cNvSpPr>
              <a:spLocks/>
            </p:cNvSpPr>
            <p:nvPr/>
          </p:nvSpPr>
          <p:spPr bwMode="auto">
            <a:xfrm rot="1165685">
              <a:off x="1232313" y="2849793"/>
              <a:ext cx="298402" cy="560513"/>
            </a:xfrm>
            <a:custGeom>
              <a:avLst/>
              <a:gdLst/>
              <a:ahLst/>
              <a:cxnLst>
                <a:cxn ang="0">
                  <a:pos x="21" y="57"/>
                </a:cxn>
                <a:cxn ang="0">
                  <a:pos x="21" y="63"/>
                </a:cxn>
                <a:cxn ang="0">
                  <a:pos x="20" y="64"/>
                </a:cxn>
                <a:cxn ang="0">
                  <a:pos x="15" y="64"/>
                </a:cxn>
                <a:cxn ang="0">
                  <a:pos x="14" y="63"/>
                </a:cxn>
                <a:cxn ang="0">
                  <a:pos x="14" y="57"/>
                </a:cxn>
                <a:cxn ang="0">
                  <a:pos x="1" y="50"/>
                </a:cxn>
                <a:cxn ang="0">
                  <a:pos x="1" y="49"/>
                </a:cxn>
                <a:cxn ang="0">
                  <a:pos x="4" y="44"/>
                </a:cxn>
                <a:cxn ang="0">
                  <a:pos x="5" y="43"/>
                </a:cxn>
                <a:cxn ang="0">
                  <a:pos x="6" y="44"/>
                </a:cxn>
                <a:cxn ang="0">
                  <a:pos x="17" y="49"/>
                </a:cxn>
                <a:cxn ang="0">
                  <a:pos x="25" y="43"/>
                </a:cxn>
                <a:cxn ang="0">
                  <a:pos x="16" y="36"/>
                </a:cxn>
                <a:cxn ang="0">
                  <a:pos x="1" y="21"/>
                </a:cxn>
                <a:cxn ang="0">
                  <a:pos x="14" y="8"/>
                </a:cxn>
                <a:cxn ang="0">
                  <a:pos x="14" y="1"/>
                </a:cxn>
                <a:cxn ang="0">
                  <a:pos x="15" y="0"/>
                </a:cxn>
                <a:cxn ang="0">
                  <a:pos x="20" y="0"/>
                </a:cxn>
                <a:cxn ang="0">
                  <a:pos x="21" y="1"/>
                </a:cxn>
                <a:cxn ang="0">
                  <a:pos x="21" y="7"/>
                </a:cxn>
                <a:cxn ang="0">
                  <a:pos x="32" y="12"/>
                </a:cxn>
                <a:cxn ang="0">
                  <a:pos x="32" y="14"/>
                </a:cxn>
                <a:cxn ang="0">
                  <a:pos x="29" y="19"/>
                </a:cxn>
                <a:cxn ang="0">
                  <a:pos x="29" y="19"/>
                </a:cxn>
                <a:cxn ang="0">
                  <a:pos x="28" y="19"/>
                </a:cxn>
                <a:cxn ang="0">
                  <a:pos x="18" y="15"/>
                </a:cxn>
                <a:cxn ang="0">
                  <a:pos x="10" y="21"/>
                </a:cxn>
                <a:cxn ang="0">
                  <a:pos x="20" y="28"/>
                </a:cxn>
                <a:cxn ang="0">
                  <a:pos x="34" y="42"/>
                </a:cxn>
                <a:cxn ang="0">
                  <a:pos x="21" y="57"/>
                </a:cxn>
              </a:cxnLst>
              <a:rect l="0" t="0" r="r" b="b"/>
              <a:pathLst>
                <a:path w="34" h="64">
                  <a:moveTo>
                    <a:pt x="21" y="57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0" y="64"/>
                    <a:pt x="20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4" y="63"/>
                    <a:pt x="14" y="63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5" y="55"/>
                    <a:pt x="1" y="50"/>
                    <a:pt x="1" y="50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5" y="43"/>
                    <a:pt x="5" y="43"/>
                  </a:cubicBezTo>
                  <a:cubicBezTo>
                    <a:pt x="5" y="43"/>
                    <a:pt x="6" y="44"/>
                    <a:pt x="6" y="44"/>
                  </a:cubicBezTo>
                  <a:cubicBezTo>
                    <a:pt x="6" y="44"/>
                    <a:pt x="11" y="49"/>
                    <a:pt x="17" y="49"/>
                  </a:cubicBezTo>
                  <a:cubicBezTo>
                    <a:pt x="21" y="49"/>
                    <a:pt x="25" y="47"/>
                    <a:pt x="25" y="43"/>
                  </a:cubicBezTo>
                  <a:cubicBezTo>
                    <a:pt x="25" y="39"/>
                    <a:pt x="20" y="38"/>
                    <a:pt x="16" y="36"/>
                  </a:cubicBezTo>
                  <a:cubicBezTo>
                    <a:pt x="9" y="33"/>
                    <a:pt x="1" y="30"/>
                    <a:pt x="1" y="21"/>
                  </a:cubicBezTo>
                  <a:cubicBezTo>
                    <a:pt x="1" y="14"/>
                    <a:pt x="6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8"/>
                    <a:pt x="32" y="12"/>
                    <a:pt x="32" y="12"/>
                  </a:cubicBezTo>
                  <a:cubicBezTo>
                    <a:pt x="33" y="13"/>
                    <a:pt x="33" y="13"/>
                    <a:pt x="32" y="1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3" y="15"/>
                    <a:pt x="18" y="15"/>
                  </a:cubicBezTo>
                  <a:cubicBezTo>
                    <a:pt x="13" y="15"/>
                    <a:pt x="10" y="18"/>
                    <a:pt x="10" y="21"/>
                  </a:cubicBezTo>
                  <a:cubicBezTo>
                    <a:pt x="10" y="25"/>
                    <a:pt x="15" y="26"/>
                    <a:pt x="20" y="28"/>
                  </a:cubicBezTo>
                  <a:cubicBezTo>
                    <a:pt x="26" y="31"/>
                    <a:pt x="34" y="34"/>
                    <a:pt x="34" y="42"/>
                  </a:cubicBezTo>
                  <a:cubicBezTo>
                    <a:pt x="34" y="50"/>
                    <a:pt x="28" y="55"/>
                    <a:pt x="21" y="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222425" y="1456693"/>
            <a:ext cx="376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CPO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(run at a segment, category and region level)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6616357" y="2630981"/>
            <a:ext cx="4953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Price</a:t>
            </a:r>
          </a:p>
          <a:p>
            <a:pPr algn="l"/>
            <a:r>
              <a:rPr lang="en-US" sz="1400" dirty="0"/>
              <a:t>Volume and Penetration tend to drop with an increase in Price </a:t>
            </a:r>
          </a:p>
        </p:txBody>
      </p:sp>
      <p:grpSp>
        <p:nvGrpSpPr>
          <p:cNvPr id="52" name="Group 46"/>
          <p:cNvGrpSpPr/>
          <p:nvPr/>
        </p:nvGrpSpPr>
        <p:grpSpPr>
          <a:xfrm>
            <a:off x="6053682" y="3459280"/>
            <a:ext cx="457200" cy="457200"/>
            <a:chOff x="7086600" y="2742238"/>
            <a:chExt cx="1066800" cy="1066800"/>
          </a:xfrm>
        </p:grpSpPr>
        <p:sp>
          <p:nvSpPr>
            <p:cNvPr id="53" name="Oval 52"/>
            <p:cNvSpPr/>
            <p:nvPr/>
          </p:nvSpPr>
          <p:spPr bwMode="auto">
            <a:xfrm>
              <a:off x="7086600" y="2742238"/>
              <a:ext cx="1066800" cy="1066800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/>
            </a:p>
          </p:txBody>
        </p:sp>
        <p:sp>
          <p:nvSpPr>
            <p:cNvPr id="54" name="Freeform 22"/>
            <p:cNvSpPr>
              <a:spLocks noEditPoints="1"/>
            </p:cNvSpPr>
            <p:nvPr/>
          </p:nvSpPr>
          <p:spPr bwMode="auto">
            <a:xfrm>
              <a:off x="7371836" y="3023370"/>
              <a:ext cx="501409" cy="436600"/>
            </a:xfrm>
            <a:custGeom>
              <a:avLst/>
              <a:gdLst/>
              <a:ahLst/>
              <a:cxnLst>
                <a:cxn ang="0">
                  <a:pos x="68" y="24"/>
                </a:cxn>
                <a:cxn ang="0">
                  <a:pos x="64" y="29"/>
                </a:cxn>
                <a:cxn ang="0">
                  <a:pos x="64" y="43"/>
                </a:cxn>
                <a:cxn ang="0">
                  <a:pos x="59" y="48"/>
                </a:cxn>
                <a:cxn ang="0">
                  <a:pos x="28" y="34"/>
                </a:cxn>
                <a:cxn ang="0">
                  <a:pos x="25" y="44"/>
                </a:cxn>
                <a:cxn ang="0">
                  <a:pos x="30" y="54"/>
                </a:cxn>
                <a:cxn ang="0">
                  <a:pos x="14" y="56"/>
                </a:cxn>
                <a:cxn ang="0">
                  <a:pos x="11" y="34"/>
                </a:cxn>
                <a:cxn ang="0">
                  <a:pos x="7" y="34"/>
                </a:cxn>
                <a:cxn ang="0">
                  <a:pos x="0" y="27"/>
                </a:cxn>
                <a:cxn ang="0">
                  <a:pos x="0" y="20"/>
                </a:cxn>
                <a:cxn ang="0">
                  <a:pos x="7" y="14"/>
                </a:cxn>
                <a:cxn ang="0">
                  <a:pos x="25" y="14"/>
                </a:cxn>
                <a:cxn ang="0">
                  <a:pos x="59" y="0"/>
                </a:cxn>
                <a:cxn ang="0">
                  <a:pos x="64" y="4"/>
                </a:cxn>
                <a:cxn ang="0">
                  <a:pos x="64" y="19"/>
                </a:cxn>
                <a:cxn ang="0">
                  <a:pos x="68" y="24"/>
                </a:cxn>
                <a:cxn ang="0">
                  <a:pos x="59" y="6"/>
                </a:cxn>
                <a:cxn ang="0">
                  <a:pos x="30" y="19"/>
                </a:cxn>
                <a:cxn ang="0">
                  <a:pos x="30" y="29"/>
                </a:cxn>
                <a:cxn ang="0">
                  <a:pos x="59" y="42"/>
                </a:cxn>
                <a:cxn ang="0">
                  <a:pos x="59" y="6"/>
                </a:cxn>
              </a:cxnLst>
              <a:rect l="0" t="0" r="r" b="b"/>
              <a:pathLst>
                <a:path w="68" h="59">
                  <a:moveTo>
                    <a:pt x="68" y="24"/>
                  </a:moveTo>
                  <a:cubicBezTo>
                    <a:pt x="68" y="27"/>
                    <a:pt x="66" y="29"/>
                    <a:pt x="64" y="2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6"/>
                    <a:pt x="61" y="48"/>
                    <a:pt x="59" y="48"/>
                  </a:cubicBezTo>
                  <a:cubicBezTo>
                    <a:pt x="52" y="43"/>
                    <a:pt x="41" y="35"/>
                    <a:pt x="28" y="34"/>
                  </a:cubicBezTo>
                  <a:cubicBezTo>
                    <a:pt x="23" y="35"/>
                    <a:pt x="22" y="41"/>
                    <a:pt x="25" y="44"/>
                  </a:cubicBezTo>
                  <a:cubicBezTo>
                    <a:pt x="22" y="48"/>
                    <a:pt x="26" y="51"/>
                    <a:pt x="30" y="54"/>
                  </a:cubicBezTo>
                  <a:cubicBezTo>
                    <a:pt x="27" y="59"/>
                    <a:pt x="17" y="59"/>
                    <a:pt x="14" y="56"/>
                  </a:cubicBezTo>
                  <a:cubicBezTo>
                    <a:pt x="12" y="49"/>
                    <a:pt x="8" y="42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1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7"/>
                    <a:pt x="3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9" y="14"/>
                    <a:pt x="51" y="6"/>
                    <a:pt x="59" y="0"/>
                  </a:cubicBezTo>
                  <a:cubicBezTo>
                    <a:pt x="61" y="0"/>
                    <a:pt x="64" y="2"/>
                    <a:pt x="64" y="4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19"/>
                    <a:pt x="68" y="21"/>
                    <a:pt x="68" y="24"/>
                  </a:cubicBezTo>
                  <a:close/>
                  <a:moveTo>
                    <a:pt x="59" y="6"/>
                  </a:moveTo>
                  <a:cubicBezTo>
                    <a:pt x="49" y="13"/>
                    <a:pt x="39" y="18"/>
                    <a:pt x="30" y="1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9" y="30"/>
                    <a:pt x="49" y="34"/>
                    <a:pt x="59" y="42"/>
                  </a:cubicBezTo>
                  <a:lnTo>
                    <a:pt x="59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598326" y="3301108"/>
            <a:ext cx="49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Execution</a:t>
            </a:r>
          </a:p>
          <a:p>
            <a:pPr algn="l"/>
            <a:r>
              <a:rPr lang="en-US" sz="1400" dirty="0"/>
              <a:t>Sales is expected to increase with more retail execution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6053682" y="4063503"/>
            <a:ext cx="457200" cy="457200"/>
            <a:chOff x="5890032" y="2647630"/>
            <a:chExt cx="787498" cy="787498"/>
          </a:xfrm>
        </p:grpSpPr>
        <p:sp>
          <p:nvSpPr>
            <p:cNvPr id="57" name="Oval 56"/>
            <p:cNvSpPr/>
            <p:nvPr/>
          </p:nvSpPr>
          <p:spPr bwMode="auto">
            <a:xfrm>
              <a:off x="5890032" y="2647630"/>
              <a:ext cx="787498" cy="787498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108" y="2840181"/>
              <a:ext cx="430303" cy="430303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6582793" y="3947002"/>
            <a:ext cx="4987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Seasonality</a:t>
            </a:r>
          </a:p>
          <a:p>
            <a:pPr algn="l"/>
            <a:r>
              <a:rPr lang="en-US" sz="1400" dirty="0"/>
              <a:t>The effect of temperature will be the same for all products in the market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034583" y="4592894"/>
            <a:ext cx="5535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Random Effects</a:t>
            </a:r>
          </a:p>
          <a:p>
            <a:pPr algn="l"/>
            <a:r>
              <a:rPr lang="en-US" sz="1400" dirty="0"/>
              <a:t>Factors that will have a specific effect on individual elements in the market</a:t>
            </a:r>
          </a:p>
        </p:txBody>
      </p:sp>
      <p:grpSp>
        <p:nvGrpSpPr>
          <p:cNvPr id="62" name="Group 43"/>
          <p:cNvGrpSpPr/>
          <p:nvPr/>
        </p:nvGrpSpPr>
        <p:grpSpPr>
          <a:xfrm>
            <a:off x="6066851" y="5376475"/>
            <a:ext cx="457200" cy="457200"/>
            <a:chOff x="2914650" y="2742238"/>
            <a:chExt cx="1066800" cy="1066800"/>
          </a:xfrm>
        </p:grpSpPr>
        <p:sp>
          <p:nvSpPr>
            <p:cNvPr id="63" name="Oval 62"/>
            <p:cNvSpPr/>
            <p:nvPr/>
          </p:nvSpPr>
          <p:spPr bwMode="auto">
            <a:xfrm>
              <a:off x="2914650" y="2742238"/>
              <a:ext cx="1066800" cy="106680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3249164" y="3076135"/>
              <a:ext cx="352053" cy="332893"/>
            </a:xfrm>
            <a:custGeom>
              <a:avLst/>
              <a:gdLst/>
              <a:ahLst/>
              <a:cxnLst>
                <a:cxn ang="0">
                  <a:pos x="68" y="14"/>
                </a:cxn>
                <a:cxn ang="0">
                  <a:pos x="68" y="18"/>
                </a:cxn>
                <a:cxn ang="0">
                  <a:pos x="64" y="18"/>
                </a:cxn>
                <a:cxn ang="0">
                  <a:pos x="61" y="21"/>
                </a:cxn>
                <a:cxn ang="0">
                  <a:pos x="7" y="21"/>
                </a:cxn>
                <a:cxn ang="0">
                  <a:pos x="4" y="18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34" y="0"/>
                </a:cxn>
                <a:cxn ang="0">
                  <a:pos x="68" y="14"/>
                </a:cxn>
                <a:cxn ang="0">
                  <a:pos x="68" y="60"/>
                </a:cxn>
                <a:cxn ang="0">
                  <a:pos x="68" y="64"/>
                </a:cxn>
                <a:cxn ang="0">
                  <a:pos x="0" y="64"/>
                </a:cxn>
                <a:cxn ang="0">
                  <a:pos x="0" y="60"/>
                </a:cxn>
                <a:cxn ang="0">
                  <a:pos x="2" y="57"/>
                </a:cxn>
                <a:cxn ang="0">
                  <a:pos x="66" y="57"/>
                </a:cxn>
                <a:cxn ang="0">
                  <a:pos x="68" y="60"/>
                </a:cxn>
                <a:cxn ang="0">
                  <a:pos x="18" y="23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3" y="23"/>
                </a:cxn>
                <a:cxn ang="0">
                  <a:pos x="32" y="23"/>
                </a:cxn>
                <a:cxn ang="0">
                  <a:pos x="32" y="50"/>
                </a:cxn>
                <a:cxn ang="0">
                  <a:pos x="36" y="50"/>
                </a:cxn>
                <a:cxn ang="0">
                  <a:pos x="36" y="23"/>
                </a:cxn>
                <a:cxn ang="0">
                  <a:pos x="45" y="23"/>
                </a:cxn>
                <a:cxn ang="0">
                  <a:pos x="45" y="50"/>
                </a:cxn>
                <a:cxn ang="0">
                  <a:pos x="50" y="50"/>
                </a:cxn>
                <a:cxn ang="0">
                  <a:pos x="50" y="23"/>
                </a:cxn>
                <a:cxn ang="0">
                  <a:pos x="59" y="23"/>
                </a:cxn>
                <a:cxn ang="0">
                  <a:pos x="59" y="50"/>
                </a:cxn>
                <a:cxn ang="0">
                  <a:pos x="61" y="50"/>
                </a:cxn>
                <a:cxn ang="0">
                  <a:pos x="64" y="53"/>
                </a:cxn>
                <a:cxn ang="0">
                  <a:pos x="64" y="55"/>
                </a:cxn>
                <a:cxn ang="0">
                  <a:pos x="4" y="55"/>
                </a:cxn>
                <a:cxn ang="0">
                  <a:pos x="4" y="53"/>
                </a:cxn>
                <a:cxn ang="0">
                  <a:pos x="7" y="50"/>
                </a:cxn>
                <a:cxn ang="0">
                  <a:pos x="9" y="50"/>
                </a:cxn>
                <a:cxn ang="0">
                  <a:pos x="9" y="23"/>
                </a:cxn>
                <a:cxn ang="0">
                  <a:pos x="18" y="23"/>
                </a:cxn>
              </a:cxnLst>
              <a:rect l="0" t="0" r="r" b="b"/>
              <a:pathLst>
                <a:path w="68" h="64">
                  <a:moveTo>
                    <a:pt x="68" y="14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21"/>
                    <a:pt x="4" y="20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68" y="14"/>
                  </a:lnTo>
                  <a:close/>
                  <a:moveTo>
                    <a:pt x="68" y="60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1" y="57"/>
                    <a:pt x="2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7" y="57"/>
                    <a:pt x="68" y="58"/>
                    <a:pt x="68" y="60"/>
                  </a:cubicBezTo>
                  <a:close/>
                  <a:moveTo>
                    <a:pt x="18" y="23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3" y="50"/>
                    <a:pt x="64" y="51"/>
                    <a:pt x="64" y="53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1"/>
                    <a:pt x="5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598694" y="5303366"/>
            <a:ext cx="510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Feature Ads | Packaging</a:t>
            </a:r>
          </a:p>
          <a:p>
            <a:pPr algn="l"/>
            <a:r>
              <a:rPr lang="en-US" sz="1400" dirty="0"/>
              <a:t>It will only affect the sales of individual elements in the market</a:t>
            </a:r>
          </a:p>
        </p:txBody>
      </p:sp>
      <p:grpSp>
        <p:nvGrpSpPr>
          <p:cNvPr id="66" name="Group 42"/>
          <p:cNvGrpSpPr/>
          <p:nvPr/>
        </p:nvGrpSpPr>
        <p:grpSpPr>
          <a:xfrm rot="20700000">
            <a:off x="6071591" y="6065247"/>
            <a:ext cx="457200" cy="457200"/>
            <a:chOff x="864192" y="2579379"/>
            <a:chExt cx="1066800" cy="1066800"/>
          </a:xfrm>
        </p:grpSpPr>
        <p:sp>
          <p:nvSpPr>
            <p:cNvPr id="67" name="Oval 66"/>
            <p:cNvSpPr/>
            <p:nvPr/>
          </p:nvSpPr>
          <p:spPr bwMode="auto">
            <a:xfrm rot="1342142">
              <a:off x="864192" y="2579379"/>
              <a:ext cx="1066800" cy="10668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/>
            </a:p>
          </p:txBody>
        </p:sp>
        <p:sp>
          <p:nvSpPr>
            <p:cNvPr id="68" name="Freeform 69"/>
            <p:cNvSpPr>
              <a:spLocks/>
            </p:cNvSpPr>
            <p:nvPr/>
          </p:nvSpPr>
          <p:spPr bwMode="auto">
            <a:xfrm rot="1165685">
              <a:off x="1232313" y="2849793"/>
              <a:ext cx="298402" cy="560513"/>
            </a:xfrm>
            <a:custGeom>
              <a:avLst/>
              <a:gdLst/>
              <a:ahLst/>
              <a:cxnLst>
                <a:cxn ang="0">
                  <a:pos x="21" y="57"/>
                </a:cxn>
                <a:cxn ang="0">
                  <a:pos x="21" y="63"/>
                </a:cxn>
                <a:cxn ang="0">
                  <a:pos x="20" y="64"/>
                </a:cxn>
                <a:cxn ang="0">
                  <a:pos x="15" y="64"/>
                </a:cxn>
                <a:cxn ang="0">
                  <a:pos x="14" y="63"/>
                </a:cxn>
                <a:cxn ang="0">
                  <a:pos x="14" y="57"/>
                </a:cxn>
                <a:cxn ang="0">
                  <a:pos x="1" y="50"/>
                </a:cxn>
                <a:cxn ang="0">
                  <a:pos x="1" y="49"/>
                </a:cxn>
                <a:cxn ang="0">
                  <a:pos x="4" y="44"/>
                </a:cxn>
                <a:cxn ang="0">
                  <a:pos x="5" y="43"/>
                </a:cxn>
                <a:cxn ang="0">
                  <a:pos x="6" y="44"/>
                </a:cxn>
                <a:cxn ang="0">
                  <a:pos x="17" y="49"/>
                </a:cxn>
                <a:cxn ang="0">
                  <a:pos x="25" y="43"/>
                </a:cxn>
                <a:cxn ang="0">
                  <a:pos x="16" y="36"/>
                </a:cxn>
                <a:cxn ang="0">
                  <a:pos x="1" y="21"/>
                </a:cxn>
                <a:cxn ang="0">
                  <a:pos x="14" y="8"/>
                </a:cxn>
                <a:cxn ang="0">
                  <a:pos x="14" y="1"/>
                </a:cxn>
                <a:cxn ang="0">
                  <a:pos x="15" y="0"/>
                </a:cxn>
                <a:cxn ang="0">
                  <a:pos x="20" y="0"/>
                </a:cxn>
                <a:cxn ang="0">
                  <a:pos x="21" y="1"/>
                </a:cxn>
                <a:cxn ang="0">
                  <a:pos x="21" y="7"/>
                </a:cxn>
                <a:cxn ang="0">
                  <a:pos x="32" y="12"/>
                </a:cxn>
                <a:cxn ang="0">
                  <a:pos x="32" y="14"/>
                </a:cxn>
                <a:cxn ang="0">
                  <a:pos x="29" y="19"/>
                </a:cxn>
                <a:cxn ang="0">
                  <a:pos x="29" y="19"/>
                </a:cxn>
                <a:cxn ang="0">
                  <a:pos x="28" y="19"/>
                </a:cxn>
                <a:cxn ang="0">
                  <a:pos x="18" y="15"/>
                </a:cxn>
                <a:cxn ang="0">
                  <a:pos x="10" y="21"/>
                </a:cxn>
                <a:cxn ang="0">
                  <a:pos x="20" y="28"/>
                </a:cxn>
                <a:cxn ang="0">
                  <a:pos x="34" y="42"/>
                </a:cxn>
                <a:cxn ang="0">
                  <a:pos x="21" y="57"/>
                </a:cxn>
              </a:cxnLst>
              <a:rect l="0" t="0" r="r" b="b"/>
              <a:pathLst>
                <a:path w="34" h="64">
                  <a:moveTo>
                    <a:pt x="21" y="57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0" y="64"/>
                    <a:pt x="20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4" y="63"/>
                    <a:pt x="14" y="63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5" y="55"/>
                    <a:pt x="1" y="50"/>
                    <a:pt x="1" y="50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5" y="43"/>
                    <a:pt x="5" y="43"/>
                  </a:cubicBezTo>
                  <a:cubicBezTo>
                    <a:pt x="5" y="43"/>
                    <a:pt x="6" y="44"/>
                    <a:pt x="6" y="44"/>
                  </a:cubicBezTo>
                  <a:cubicBezTo>
                    <a:pt x="6" y="44"/>
                    <a:pt x="11" y="49"/>
                    <a:pt x="17" y="49"/>
                  </a:cubicBezTo>
                  <a:cubicBezTo>
                    <a:pt x="21" y="49"/>
                    <a:pt x="25" y="47"/>
                    <a:pt x="25" y="43"/>
                  </a:cubicBezTo>
                  <a:cubicBezTo>
                    <a:pt x="25" y="39"/>
                    <a:pt x="20" y="38"/>
                    <a:pt x="16" y="36"/>
                  </a:cubicBezTo>
                  <a:cubicBezTo>
                    <a:pt x="9" y="33"/>
                    <a:pt x="1" y="30"/>
                    <a:pt x="1" y="21"/>
                  </a:cubicBezTo>
                  <a:cubicBezTo>
                    <a:pt x="1" y="14"/>
                    <a:pt x="6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8"/>
                    <a:pt x="32" y="12"/>
                    <a:pt x="32" y="12"/>
                  </a:cubicBezTo>
                  <a:cubicBezTo>
                    <a:pt x="33" y="13"/>
                    <a:pt x="33" y="13"/>
                    <a:pt x="32" y="1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3" y="15"/>
                    <a:pt x="18" y="15"/>
                  </a:cubicBezTo>
                  <a:cubicBezTo>
                    <a:pt x="13" y="15"/>
                    <a:pt x="10" y="18"/>
                    <a:pt x="10" y="21"/>
                  </a:cubicBezTo>
                  <a:cubicBezTo>
                    <a:pt x="10" y="25"/>
                    <a:pt x="15" y="26"/>
                    <a:pt x="20" y="28"/>
                  </a:cubicBezTo>
                  <a:cubicBezTo>
                    <a:pt x="26" y="31"/>
                    <a:pt x="34" y="34"/>
                    <a:pt x="34" y="42"/>
                  </a:cubicBezTo>
                  <a:cubicBezTo>
                    <a:pt x="34" y="50"/>
                    <a:pt x="28" y="55"/>
                    <a:pt x="21" y="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9028" tIns="49515" rIns="99028" bIns="49515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582794" y="5920196"/>
            <a:ext cx="4987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Price | Packaging</a:t>
            </a:r>
          </a:p>
          <a:p>
            <a:pPr algn="l"/>
            <a:r>
              <a:rPr lang="en-US" sz="1400" dirty="0"/>
              <a:t>Price may have a random effect (varying by individual products, areas) on the elements</a:t>
            </a:r>
          </a:p>
        </p:txBody>
      </p:sp>
      <p:cxnSp>
        <p:nvCxnSpPr>
          <p:cNvPr id="70" name="Straight Connector 69"/>
          <p:cNvCxnSpPr>
            <a:cxnSpLocks/>
          </p:cNvCxnSpPr>
          <p:nvPr/>
        </p:nvCxnSpPr>
        <p:spPr bwMode="auto">
          <a:xfrm flipH="1">
            <a:off x="5854228" y="1495678"/>
            <a:ext cx="12418" cy="5012241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80" y="2335045"/>
            <a:ext cx="5147816" cy="2774220"/>
          </a:xfrm>
          <a:prstGeom prst="rect">
            <a:avLst/>
          </a:prstGeom>
        </p:spPr>
      </p:pic>
      <p:sp>
        <p:nvSpPr>
          <p:cNvPr id="73" name="Right Arrow 72"/>
          <p:cNvSpPr/>
          <p:nvPr/>
        </p:nvSpPr>
        <p:spPr bwMode="auto">
          <a:xfrm>
            <a:off x="5644188" y="3533803"/>
            <a:ext cx="381000" cy="466151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 flipH="1">
            <a:off x="1756245" y="5775821"/>
            <a:ext cx="1905000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1751094" y="5645567"/>
            <a:ext cx="0" cy="130948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flipH="1" flipV="1">
            <a:off x="3675004" y="5645565"/>
            <a:ext cx="1" cy="130951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682214" y="1552065"/>
            <a:ext cx="4967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Mixed effect model </a:t>
            </a:r>
            <a:r>
              <a:rPr lang="en-US" sz="1400" dirty="0">
                <a:solidFill>
                  <a:schemeClr val="bg1"/>
                </a:solidFill>
              </a:rPr>
              <a:t>Allows one to pool data for various products in the category which can be used to model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similarly behaving products</a:t>
            </a: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1872322" y="5031635"/>
            <a:ext cx="0" cy="216996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>
            <a:off x="2099147" y="5031635"/>
            <a:ext cx="0" cy="216996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>
            <a:off x="2627430" y="5744747"/>
            <a:ext cx="259" cy="163032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>
            <a:off x="2303984" y="5034671"/>
            <a:ext cx="259" cy="216996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>
            <a:off x="2525250" y="5040210"/>
            <a:ext cx="259" cy="216996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522758" y="5238605"/>
            <a:ext cx="4371975" cy="39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Random Effect (Price|Packaging) how price varies by packaging   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317145" y="5963500"/>
            <a:ext cx="278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Fixed Effect (Seasonality) shown by the entire category</a:t>
            </a:r>
          </a:p>
        </p:txBody>
      </p:sp>
    </p:spTree>
    <p:extLst>
      <p:ext uri="{BB962C8B-B14F-4D97-AF65-F5344CB8AC3E}">
        <p14:creationId xmlns:p14="http://schemas.microsoft.com/office/powerpoint/2010/main" val="416738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1EB415-2130-4D7C-BB3A-01BA42E51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43390"/>
              </p:ext>
            </p:extLst>
          </p:nvPr>
        </p:nvGraphicFramePr>
        <p:xfrm>
          <a:off x="971550" y="1257304"/>
          <a:ext cx="10259289" cy="543117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88043">
                  <a:extLst>
                    <a:ext uri="{9D8B030D-6E8A-4147-A177-3AD203B41FA5}">
                      <a16:colId xmlns:a16="http://schemas.microsoft.com/office/drawing/2014/main" val="375625094"/>
                    </a:ext>
                  </a:extLst>
                </a:gridCol>
                <a:gridCol w="3850775">
                  <a:extLst>
                    <a:ext uri="{9D8B030D-6E8A-4147-A177-3AD203B41FA5}">
                      <a16:colId xmlns:a16="http://schemas.microsoft.com/office/drawing/2014/main" val="2314832497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143935960"/>
                    </a:ext>
                  </a:extLst>
                </a:gridCol>
                <a:gridCol w="2564823">
                  <a:extLst>
                    <a:ext uri="{9D8B030D-6E8A-4147-A177-3AD203B41FA5}">
                      <a16:colId xmlns:a16="http://schemas.microsoft.com/office/drawing/2014/main" val="1679172499"/>
                    </a:ext>
                  </a:extLst>
                </a:gridCol>
              </a:tblGrid>
              <a:tr h="54181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Unit of 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Applicability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482843"/>
                  </a:ext>
                </a:extLst>
              </a:tr>
              <a:tr h="489695">
                <a:tc>
                  <a:txBody>
                    <a:bodyPr/>
                    <a:lstStyle/>
                    <a:p>
                      <a:r>
                        <a:rPr lang="en-US" sz="1100" dirty="0"/>
                        <a:t>Penetration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households purchasing Business category v/s total household base for the category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Percentage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Identification of untapped potential in terms of households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76662"/>
                  </a:ext>
                </a:extLst>
              </a:tr>
              <a:tr h="540159">
                <a:tc>
                  <a:txBody>
                    <a:bodyPr/>
                    <a:lstStyle/>
                    <a:p>
                      <a:r>
                        <a:rPr lang="en-US" sz="1100" dirty="0"/>
                        <a:t>Incidence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households consuming Business category v/s # of households purchasing in the Business category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Percentage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 drinker base for each category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726999"/>
                  </a:ext>
                </a:extLst>
              </a:tr>
              <a:tr h="796783">
                <a:tc>
                  <a:txBody>
                    <a:bodyPr/>
                    <a:lstStyle/>
                    <a:p>
                      <a:r>
                        <a:rPr lang="en-US" sz="1100" dirty="0"/>
                        <a:t>Market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households purchasing in the category * Avg. weekly consumption</a:t>
                      </a:r>
                    </a:p>
                    <a:p>
                      <a:r>
                        <a:rPr lang="en-US" sz="1100" dirty="0"/>
                        <a:t>No Purchase- market Potential-Actual Volume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EQ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Identifying the untapped potential in terms of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28622"/>
                  </a:ext>
                </a:extLst>
              </a:tr>
              <a:tr h="621491">
                <a:tc>
                  <a:txBody>
                    <a:bodyPr/>
                    <a:lstStyle/>
                    <a:p>
                      <a:r>
                        <a:rPr lang="en-US" sz="1100" dirty="0"/>
                        <a:t>Buying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Average volume of product purchased per household over a period of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EQ volume/HH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Understanding of how much a customer is willing to spend in the category over a fixed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45431"/>
                  </a:ext>
                </a:extLst>
              </a:tr>
              <a:tr h="446199">
                <a:tc>
                  <a:txBody>
                    <a:bodyPr/>
                    <a:lstStyle/>
                    <a:p>
                      <a:r>
                        <a:rPr lang="en-US" sz="1100" dirty="0"/>
                        <a:t>Purchase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Average volume of product purchased by a household in one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EQ volume/HH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Help in deciding thresholds for offer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81304"/>
                  </a:ext>
                </a:extLst>
              </a:tr>
              <a:tr h="446199">
                <a:tc>
                  <a:txBody>
                    <a:bodyPr/>
                    <a:lstStyle/>
                    <a:p>
                      <a:r>
                        <a:rPr lang="en-US" sz="1100" dirty="0"/>
                        <a:t>Purchase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Average # of times a household purchases a product over a period of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purchases/HH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Understanding of high demand/consumption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84275"/>
                  </a:ext>
                </a:extLst>
              </a:tr>
              <a:tr h="512159">
                <a:tc>
                  <a:txBody>
                    <a:bodyPr/>
                    <a:lstStyle/>
                    <a:p>
                      <a:r>
                        <a:rPr lang="en-US" sz="1100" dirty="0"/>
                        <a:t>Interpurchase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Average time between consequent purchases for a household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Days/Months/Years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Understanding of the time required for a product to be consumed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67814"/>
                  </a:ext>
                </a:extLst>
              </a:tr>
              <a:tr h="540159">
                <a:tc>
                  <a:txBody>
                    <a:bodyPr/>
                    <a:lstStyle/>
                    <a:p>
                      <a:r>
                        <a:rPr lang="en-US" sz="1100" dirty="0"/>
                        <a:t>New Households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households purchasing in the category first time (can be defined as first time in a defined period)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Acquisition rate, switch from competition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12413"/>
                  </a:ext>
                </a:extLst>
              </a:tr>
              <a:tr h="489695">
                <a:tc>
                  <a:txBody>
                    <a:bodyPr/>
                    <a:lstStyle/>
                    <a:p>
                      <a:r>
                        <a:rPr lang="en-US" sz="1100" dirty="0"/>
                        <a:t>Cross Purchasing Households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households purchasing cross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# of 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Useful for bundling strategies, promotion schemes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47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C95C97-5E04-419E-8D25-C0258CB6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plethora of response variables, depending on business priorities, can be used to gauge the market reaction</a:t>
            </a:r>
          </a:p>
        </p:txBody>
      </p:sp>
    </p:spTree>
    <p:extLst>
      <p:ext uri="{BB962C8B-B14F-4D97-AF65-F5344CB8AC3E}">
        <p14:creationId xmlns:p14="http://schemas.microsoft.com/office/powerpoint/2010/main" val="419342990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>
            <a:spLocks/>
          </p:cNvSpPr>
          <p:nvPr/>
        </p:nvSpPr>
        <p:spPr>
          <a:xfrm>
            <a:off x="9255837" y="1316285"/>
            <a:ext cx="2204285" cy="51954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0000">
                <a:schemeClr val="accent1">
                  <a:lumMod val="45000"/>
                  <a:lumOff val="55000"/>
                </a:schemeClr>
              </a:gs>
              <a:gs pos="3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 dirty="0" err="1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56879" y="1316286"/>
            <a:ext cx="8335267" cy="113370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56880" y="2678595"/>
            <a:ext cx="6850543" cy="101291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7615034" y="2690559"/>
            <a:ext cx="1525995" cy="2481727"/>
          </a:xfrm>
          <a:prstGeom prst="roundRect">
            <a:avLst/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56880" y="3914091"/>
            <a:ext cx="6850543" cy="120290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58149" y="3987075"/>
            <a:ext cx="3317371" cy="102412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132014" y="4229104"/>
            <a:ext cx="1782873" cy="659107"/>
          </a:xfrm>
          <a:prstGeom prst="roundRect">
            <a:avLst/>
          </a:prstGeom>
          <a:solidFill>
            <a:schemeClr val="accent3"/>
          </a:solidFill>
          <a:ln>
            <a:solidFill>
              <a:sysClr val="window" lastClr="FFFFFF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56879" y="5317209"/>
            <a:ext cx="8335267" cy="119453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58149" y="5401343"/>
            <a:ext cx="3099383" cy="1025009"/>
            <a:chOff x="1460891" y="5260746"/>
            <a:chExt cx="2267712" cy="102500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1460891" y="5266019"/>
              <a:ext cx="2267712" cy="1019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2323216" y="4460835"/>
              <a:ext cx="369331" cy="196915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Font typeface="Webdings" pitchFamily="18" charset="2"/>
                <a:buNone/>
              </a:pPr>
              <a:r>
                <a:rPr lang="en-US" sz="1200" b="1" dirty="0">
                  <a:solidFill>
                    <a:srgbClr val="C00000"/>
                  </a:solidFill>
                  <a:cs typeface="Times New Roman" pitchFamily="18" charset="0"/>
                </a:rPr>
                <a:t>Flat files 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 rot="5400000">
            <a:off x="2285744" y="2813812"/>
            <a:ext cx="369332" cy="26424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dirty="0">
                <a:solidFill>
                  <a:srgbClr val="C00000"/>
                </a:solidFill>
                <a:cs typeface="Times New Roman" pitchFamily="18" charset="0"/>
              </a:rPr>
              <a:t>ADS Notebook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391663" y="3937468"/>
            <a:ext cx="3057951" cy="1127058"/>
            <a:chOff x="5184379" y="2800459"/>
            <a:chExt cx="2621006" cy="1319007"/>
          </a:xfrm>
        </p:grpSpPr>
        <p:sp>
          <p:nvSpPr>
            <p:cNvPr id="54" name="Rectangle 53"/>
            <p:cNvSpPr/>
            <p:nvPr/>
          </p:nvSpPr>
          <p:spPr bwMode="auto">
            <a:xfrm>
              <a:off x="5235681" y="2857648"/>
              <a:ext cx="2509171" cy="11958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5400000">
              <a:off x="6435215" y="1862523"/>
              <a:ext cx="432233" cy="230810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Font typeface="Webdings" pitchFamily="18" charset="2"/>
                <a:buNone/>
              </a:pPr>
              <a:r>
                <a:rPr lang="en-US" sz="1200" b="1" dirty="0">
                  <a:solidFill>
                    <a:srgbClr val="C00000"/>
                  </a:solidFill>
                  <a:cs typeface="Times New Roman" pitchFamily="18" charset="0"/>
                </a:rPr>
                <a:t>Batch Processing System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84379" y="2892783"/>
              <a:ext cx="527598" cy="105596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Font typeface="Webdings" pitchFamily="18" charset="2"/>
                <a:buNone/>
              </a:pPr>
              <a:r>
                <a:rPr lang="en-US" b="1" dirty="0">
                  <a:cs typeface="Times New Roman" pitchFamily="18" charset="0"/>
                </a:rPr>
                <a:t>BPM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 rot="5400000">
              <a:off x="6378919" y="2786962"/>
              <a:ext cx="468253" cy="219675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Font typeface="Webdings" pitchFamily="18" charset="2"/>
                <a:buNone/>
              </a:pPr>
              <a:r>
                <a:rPr lang="en-US" sz="1400" b="1" dirty="0">
                  <a:cs typeface="Times New Roman" pitchFamily="18" charset="0"/>
                </a:rPr>
                <a:t>End-to-End Automation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082664" y="5111843"/>
            <a:ext cx="554879" cy="233752"/>
            <a:chOff x="4265612" y="4572482"/>
            <a:chExt cx="493060" cy="237749"/>
          </a:xfrm>
        </p:grpSpPr>
        <p:cxnSp>
          <p:nvCxnSpPr>
            <p:cNvPr id="61" name="Straight Arrow Connector 60"/>
            <p:cNvCxnSpPr/>
            <p:nvPr/>
          </p:nvCxnSpPr>
          <p:spPr bwMode="auto">
            <a:xfrm flipV="1">
              <a:off x="4265612" y="4572482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4758672" y="4572487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3" name="Group 62"/>
          <p:cNvGrpSpPr/>
          <p:nvPr/>
        </p:nvGrpSpPr>
        <p:grpSpPr>
          <a:xfrm>
            <a:off x="3649333" y="5349076"/>
            <a:ext cx="2551275" cy="1088326"/>
            <a:chOff x="3659496" y="5205862"/>
            <a:chExt cx="2659443" cy="1338748"/>
          </a:xfrm>
        </p:grpSpPr>
        <p:sp>
          <p:nvSpPr>
            <p:cNvPr id="64" name="Rectangle 63"/>
            <p:cNvSpPr/>
            <p:nvPr/>
          </p:nvSpPr>
          <p:spPr bwMode="auto">
            <a:xfrm>
              <a:off x="3659496" y="5284831"/>
              <a:ext cx="2659443" cy="12597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6491" y="5788278"/>
              <a:ext cx="1448111" cy="3028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b="1" dirty="0"/>
                <a:t>Sales Data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6491" y="6103811"/>
              <a:ext cx="1448111" cy="3028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b="1" dirty="0"/>
                <a:t>Mapping files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 rot="5400000">
              <a:off x="4370208" y="4555283"/>
              <a:ext cx="681473" cy="198263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Font typeface="Webdings" pitchFamily="18" charset="2"/>
                <a:buNone/>
              </a:pPr>
              <a:r>
                <a:rPr lang="en-US" sz="1200" b="1" dirty="0">
                  <a:solidFill>
                    <a:srgbClr val="C00000"/>
                  </a:solidFill>
                  <a:cs typeface="Times New Roman" pitchFamily="18" charset="0"/>
                </a:rPr>
                <a:t>Database/Data Warehouse</a:t>
              </a: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02" y="5538725"/>
            <a:ext cx="835475" cy="7423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197343" y="5708942"/>
            <a:ext cx="1389211" cy="2462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b="1" dirty="0"/>
              <a:t>Budget file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96629" y="5987977"/>
            <a:ext cx="1390637" cy="2462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b="1" dirty="0"/>
              <a:t>Spends data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5276880" y="5544147"/>
            <a:ext cx="833527" cy="740664"/>
            <a:chOff x="4898072" y="5284142"/>
            <a:chExt cx="548640" cy="548640"/>
          </a:xfrm>
        </p:grpSpPr>
        <p:sp>
          <p:nvSpPr>
            <p:cNvPr id="75" name="Oval 74"/>
            <p:cNvSpPr/>
            <p:nvPr/>
          </p:nvSpPr>
          <p:spPr bwMode="auto">
            <a:xfrm>
              <a:off x="4898072" y="5284142"/>
              <a:ext cx="548640" cy="54864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764" y="5358834"/>
              <a:ext cx="399256" cy="399256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199371" y="5408438"/>
            <a:ext cx="2551275" cy="1025007"/>
            <a:chOff x="3659496" y="5284832"/>
            <a:chExt cx="2659443" cy="1155675"/>
          </a:xfrm>
        </p:grpSpPr>
        <p:sp>
          <p:nvSpPr>
            <p:cNvPr id="79" name="Rectangle 78"/>
            <p:cNvSpPr/>
            <p:nvPr/>
          </p:nvSpPr>
          <p:spPr bwMode="auto">
            <a:xfrm>
              <a:off x="3659496" y="5284832"/>
              <a:ext cx="2659443" cy="11556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13597" y="5823579"/>
              <a:ext cx="1448111" cy="2776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b="1" dirty="0"/>
                <a:t>Activity Data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 rot="5400000">
              <a:off x="4502739" y="4501725"/>
              <a:ext cx="416415" cy="198263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Font typeface="Webdings" pitchFamily="18" charset="2"/>
                <a:buNone/>
              </a:pPr>
              <a:r>
                <a:rPr lang="en-US" sz="1200" b="1" dirty="0">
                  <a:solidFill>
                    <a:srgbClr val="C00000"/>
                  </a:solidFill>
                </a:rPr>
                <a:t>Data on Cloud</a:t>
              </a:r>
              <a:endParaRPr lang="en-US" sz="1200" b="1" dirty="0">
                <a:solidFill>
                  <a:srgbClr val="C00000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771257" y="5546143"/>
            <a:ext cx="833527" cy="740664"/>
            <a:chOff x="5511680" y="3886200"/>
            <a:chExt cx="1118069" cy="914400"/>
          </a:xfrm>
        </p:grpSpPr>
        <p:sp>
          <p:nvSpPr>
            <p:cNvPr id="84" name="Oval 83"/>
            <p:cNvSpPr/>
            <p:nvPr/>
          </p:nvSpPr>
          <p:spPr bwMode="auto">
            <a:xfrm>
              <a:off x="5635061" y="38862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680" y="3924124"/>
              <a:ext cx="1118069" cy="838552"/>
            </a:xfrm>
            <a:prstGeom prst="rect">
              <a:avLst/>
            </a:prstGeom>
          </p:spPr>
        </p:pic>
      </p:grpSp>
      <p:sp>
        <p:nvSpPr>
          <p:cNvPr id="87" name="Rounded Rectangle 86"/>
          <p:cNvSpPr/>
          <p:nvPr/>
        </p:nvSpPr>
        <p:spPr bwMode="auto">
          <a:xfrm>
            <a:off x="9673248" y="5359301"/>
            <a:ext cx="1393711" cy="801323"/>
          </a:xfrm>
          <a:prstGeom prst="roundRect">
            <a:avLst/>
          </a:prstGeom>
          <a:solidFill>
            <a:srgbClr val="E6E6E6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Disparate Data Sources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9647652" y="4203500"/>
            <a:ext cx="1393711" cy="804672"/>
          </a:xfrm>
          <a:prstGeom prst="roundRect">
            <a:avLst/>
          </a:prstGeom>
          <a:solidFill>
            <a:srgbClr val="E6E6E6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</a:rPr>
              <a:t>Data Processing</a:t>
            </a:r>
            <a:endParaRPr lang="en-GB" sz="1400" b="1" dirty="0">
              <a:solidFill>
                <a:schemeClr val="tx1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101591" y="4174972"/>
            <a:ext cx="848723" cy="740664"/>
            <a:chOff x="3652206" y="2811429"/>
            <a:chExt cx="751753" cy="784786"/>
          </a:xfrm>
        </p:grpSpPr>
        <p:sp>
          <p:nvSpPr>
            <p:cNvPr id="90" name="Oval 89"/>
            <p:cNvSpPr/>
            <p:nvPr/>
          </p:nvSpPr>
          <p:spPr bwMode="auto">
            <a:xfrm>
              <a:off x="3652206" y="2811429"/>
              <a:ext cx="751753" cy="784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567" y="2864663"/>
              <a:ext cx="686326" cy="686326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 rot="5400000">
            <a:off x="1776005" y="3655352"/>
            <a:ext cx="669799" cy="17667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051" b="1" dirty="0">
                <a:cs typeface="Times New Roman" pitchFamily="18" charset="0"/>
              </a:rPr>
              <a:t>Data processing &amp; integration to  create the final ADS for modelling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27" y="4281795"/>
            <a:ext cx="1833659" cy="379739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 bwMode="auto">
          <a:xfrm rot="16200000">
            <a:off x="7013965" y="3720307"/>
            <a:ext cx="2022035" cy="638343"/>
          </a:xfrm>
          <a:prstGeom prst="rect">
            <a:avLst/>
          </a:prstGeom>
          <a:solidFill>
            <a:srgbClr val="4F5D73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EDA Brick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95" name="Rectangle 94"/>
          <p:cNvSpPr/>
          <p:nvPr/>
        </p:nvSpPr>
        <p:spPr bwMode="auto">
          <a:xfrm rot="16200000">
            <a:off x="7739631" y="3720305"/>
            <a:ext cx="2022035" cy="638345"/>
          </a:xfrm>
          <a:prstGeom prst="rect">
            <a:avLst/>
          </a:prstGeom>
          <a:solidFill>
            <a:srgbClr val="4F5D73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QC Brick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 bwMode="auto">
          <a:xfrm>
            <a:off x="9647652" y="3030852"/>
            <a:ext cx="1393711" cy="804672"/>
          </a:xfrm>
          <a:prstGeom prst="roundRect">
            <a:avLst/>
          </a:prstGeom>
          <a:solidFill>
            <a:srgbClr val="E6E6E6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100000"/>
              </a:spcBef>
              <a:buClrTx/>
            </a:pPr>
            <a:r>
              <a:rPr lang="en-US" sz="1400" b="1" dirty="0">
                <a:solidFill>
                  <a:schemeClr val="tx1"/>
                </a:solidFill>
              </a:rPr>
              <a:t>Analysis &amp; Model Building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flipV="1">
            <a:off x="3526029" y="3698007"/>
            <a:ext cx="0" cy="199788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9" name="Rectangle 98"/>
          <p:cNvSpPr/>
          <p:nvPr/>
        </p:nvSpPr>
        <p:spPr bwMode="auto">
          <a:xfrm>
            <a:off x="858149" y="2783461"/>
            <a:ext cx="3317371" cy="80953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 rot="5400000">
            <a:off x="1808025" y="2173610"/>
            <a:ext cx="369332" cy="200123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dirty="0">
                <a:solidFill>
                  <a:srgbClr val="C00000"/>
                </a:solidFill>
              </a:rPr>
              <a:t>MVA Modeling </a:t>
            </a:r>
            <a:r>
              <a:rPr lang="en-US" sz="1200" b="1" dirty="0">
                <a:solidFill>
                  <a:srgbClr val="C00000"/>
                </a:solidFill>
                <a:cs typeface="Times New Roman" pitchFamily="18" charset="0"/>
              </a:rPr>
              <a:t> Notebook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3095325" y="2897209"/>
            <a:ext cx="706943" cy="568755"/>
            <a:chOff x="3652206" y="2811429"/>
            <a:chExt cx="751753" cy="784786"/>
          </a:xfrm>
        </p:grpSpPr>
        <p:sp>
          <p:nvSpPr>
            <p:cNvPr id="103" name="Oval 102"/>
            <p:cNvSpPr/>
            <p:nvPr/>
          </p:nvSpPr>
          <p:spPr bwMode="auto">
            <a:xfrm>
              <a:off x="3652206" y="2811429"/>
              <a:ext cx="751753" cy="784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567" y="2864663"/>
              <a:ext cx="686326" cy="686326"/>
            </a:xfrm>
            <a:prstGeom prst="rect">
              <a:avLst/>
            </a:prstGeom>
          </p:spPr>
        </p:pic>
      </p:grpSp>
      <p:sp>
        <p:nvSpPr>
          <p:cNvPr id="106" name="Rectangle 105"/>
          <p:cNvSpPr/>
          <p:nvPr/>
        </p:nvSpPr>
        <p:spPr bwMode="auto">
          <a:xfrm>
            <a:off x="4374824" y="2795565"/>
            <a:ext cx="3026377" cy="79743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600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7" name="Group 106"/>
          <p:cNvGrpSpPr/>
          <p:nvPr/>
        </p:nvGrpSpPr>
        <p:grpSpPr>
          <a:xfrm rot="5400000">
            <a:off x="4308119" y="4289432"/>
            <a:ext cx="731151" cy="359701"/>
            <a:chOff x="4265612" y="4572482"/>
            <a:chExt cx="493060" cy="237749"/>
          </a:xfrm>
        </p:grpSpPr>
        <p:cxnSp>
          <p:nvCxnSpPr>
            <p:cNvPr id="109" name="Straight Arrow Connector 108"/>
            <p:cNvCxnSpPr/>
            <p:nvPr/>
          </p:nvCxnSpPr>
          <p:spPr bwMode="auto">
            <a:xfrm flipV="1">
              <a:off x="4265612" y="4572482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4758672" y="4572487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11" name="Straight Connector 110"/>
          <p:cNvCxnSpPr>
            <a:stCxn id="106" idx="1"/>
            <a:endCxn id="106" idx="3"/>
          </p:cNvCxnSpPr>
          <p:nvPr/>
        </p:nvCxnSpPr>
        <p:spPr bwMode="auto">
          <a:xfrm>
            <a:off x="4374824" y="3194279"/>
            <a:ext cx="3026377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TextBox 112"/>
          <p:cNvSpPr txBox="1"/>
          <p:nvPr/>
        </p:nvSpPr>
        <p:spPr>
          <a:xfrm rot="5400000">
            <a:off x="5772648" y="1672844"/>
            <a:ext cx="369332" cy="26424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dirty="0">
                <a:solidFill>
                  <a:srgbClr val="C00000"/>
                </a:solidFill>
              </a:rPr>
              <a:t>Hypothesis Library</a:t>
            </a:r>
            <a:endParaRPr lang="en-US" sz="1200" b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 rot="5400000">
            <a:off x="5724732" y="2061649"/>
            <a:ext cx="369332" cy="26424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dirty="0">
                <a:solidFill>
                  <a:srgbClr val="C00000"/>
                </a:solidFill>
              </a:rPr>
              <a:t>Iteration Manager</a:t>
            </a:r>
            <a:endParaRPr lang="en-US" sz="1200" b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 bwMode="auto">
          <a:xfrm flipV="1">
            <a:off x="4115583" y="3364398"/>
            <a:ext cx="63009" cy="1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0" name="Straight Arrow Connector 119"/>
          <p:cNvCxnSpPr/>
          <p:nvPr/>
        </p:nvCxnSpPr>
        <p:spPr bwMode="auto">
          <a:xfrm flipV="1">
            <a:off x="4082459" y="2983394"/>
            <a:ext cx="66699" cy="2111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71" y="1803631"/>
            <a:ext cx="442675" cy="519079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 rot="5400000">
            <a:off x="6384696" y="1665905"/>
            <a:ext cx="508088" cy="6135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051" b="1" dirty="0">
                <a:cs typeface="Times New Roman" pitchFamily="18" charset="0"/>
              </a:rPr>
              <a:t>EDA Report</a:t>
            </a:r>
          </a:p>
        </p:txBody>
      </p:sp>
      <p:sp>
        <p:nvSpPr>
          <p:cNvPr id="123" name="Rounded Rectangle 122"/>
          <p:cNvSpPr/>
          <p:nvPr/>
        </p:nvSpPr>
        <p:spPr bwMode="auto">
          <a:xfrm>
            <a:off x="839156" y="1401957"/>
            <a:ext cx="3711391" cy="3053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algn="ctr">
              <a:spcBef>
                <a:spcPts val="200"/>
              </a:spcBef>
            </a:pPr>
            <a:r>
              <a:rPr lang="en-US" sz="1400" b="1" dirty="0">
                <a:solidFill>
                  <a:prstClr val="white"/>
                </a:solidFill>
              </a:rPr>
              <a:t>Business Team</a:t>
            </a: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4639478" y="1383193"/>
            <a:ext cx="4237939" cy="322995"/>
          </a:xfrm>
          <a:prstGeom prst="roundRect">
            <a:avLst/>
          </a:prstGeom>
          <a:gradFill>
            <a:gsLst>
              <a:gs pos="0">
                <a:schemeClr val="accent2">
                  <a:tint val="92000"/>
                  <a:satMod val="170000"/>
                </a:schemeClr>
              </a:gs>
              <a:gs pos="15000">
                <a:schemeClr val="accent2">
                  <a:tint val="92000"/>
                  <a:shade val="99000"/>
                  <a:satMod val="170000"/>
                </a:schemeClr>
              </a:gs>
              <a:gs pos="62000">
                <a:schemeClr val="accent2">
                  <a:tint val="96000"/>
                  <a:shade val="80000"/>
                  <a:satMod val="170000"/>
                </a:schemeClr>
              </a:gs>
              <a:gs pos="97000">
                <a:schemeClr val="accent2">
                  <a:tint val="98000"/>
                  <a:shade val="63000"/>
                  <a:satMod val="170000"/>
                </a:schemeClr>
              </a:gs>
              <a:gs pos="100000">
                <a:schemeClr val="accent2">
                  <a:shade val="62000"/>
                  <a:satMod val="170000"/>
                </a:schemeClr>
              </a:gs>
            </a:gsLst>
            <a:path path="circle">
              <a:fillToRect l="50000" t="50000" r="50000" b="50000"/>
            </a:path>
          </a:gradFill>
          <a:ln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45" indent="-234945" algn="ctr">
              <a:spcBef>
                <a:spcPts val="200"/>
              </a:spcBef>
            </a:pPr>
            <a:r>
              <a:rPr lang="en-US" sz="1400" b="1" dirty="0">
                <a:solidFill>
                  <a:prstClr val="white"/>
                </a:solidFill>
              </a:rPr>
              <a:t>Analyst Team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56" y="1837506"/>
            <a:ext cx="488031" cy="426551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 rot="5400000">
            <a:off x="7263082" y="1591888"/>
            <a:ext cx="508088" cy="7372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051" b="1" dirty="0"/>
              <a:t>Outliers</a:t>
            </a:r>
            <a:r>
              <a:rPr lang="en-US" sz="1051" b="1" dirty="0">
                <a:cs typeface="Times New Roman" pitchFamily="18" charset="0"/>
              </a:rPr>
              <a:t> Report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82" y="1815577"/>
            <a:ext cx="466261" cy="414315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 rot="5400000">
            <a:off x="8081507" y="1635353"/>
            <a:ext cx="508088" cy="6345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051" b="1" dirty="0"/>
              <a:t>QC </a:t>
            </a:r>
            <a:r>
              <a:rPr lang="en-US" sz="1051" b="1" dirty="0">
                <a:cs typeface="Times New Roman" pitchFamily="18" charset="0"/>
              </a:rPr>
              <a:t>Report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12"/>
          <a:srcRect t="7002" r="22437"/>
          <a:stretch/>
        </p:blipFill>
        <p:spPr>
          <a:xfrm>
            <a:off x="5545997" y="1829535"/>
            <a:ext cx="821700" cy="4822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2" name="TextBox 131"/>
          <p:cNvSpPr txBox="1"/>
          <p:nvPr/>
        </p:nvSpPr>
        <p:spPr>
          <a:xfrm>
            <a:off x="4974200" y="1763640"/>
            <a:ext cx="71657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Slide library</a:t>
            </a:r>
            <a:endParaRPr lang="en-GB" sz="1100" b="1" dirty="0"/>
          </a:p>
        </p:txBody>
      </p:sp>
      <p:sp>
        <p:nvSpPr>
          <p:cNvPr id="134" name="Rounded Rectangle 133"/>
          <p:cNvSpPr/>
          <p:nvPr/>
        </p:nvSpPr>
        <p:spPr bwMode="auto">
          <a:xfrm>
            <a:off x="9661124" y="1885887"/>
            <a:ext cx="1393711" cy="804672"/>
          </a:xfrm>
          <a:prstGeom prst="roundRect">
            <a:avLst/>
          </a:prstGeom>
          <a:solidFill>
            <a:srgbClr val="E6E6E6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100000"/>
              </a:spcBef>
              <a:buClrTx/>
            </a:pPr>
            <a:r>
              <a:rPr lang="en-US" sz="1400" b="1" dirty="0">
                <a:solidFill>
                  <a:schemeClr val="tx1"/>
                </a:solidFill>
              </a:rPr>
              <a:t>Consumption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50" y="1803629"/>
            <a:ext cx="641219" cy="569780"/>
          </a:xfrm>
          <a:prstGeom prst="rect">
            <a:avLst/>
          </a:prstGeom>
        </p:spPr>
      </p:pic>
      <p:grpSp>
        <p:nvGrpSpPr>
          <p:cNvPr id="137" name="Group 136"/>
          <p:cNvGrpSpPr/>
          <p:nvPr/>
        </p:nvGrpSpPr>
        <p:grpSpPr>
          <a:xfrm>
            <a:off x="4303616" y="1828340"/>
            <a:ext cx="616327" cy="528075"/>
            <a:chOff x="2788271" y="1377005"/>
            <a:chExt cx="914400" cy="914400"/>
          </a:xfrm>
        </p:grpSpPr>
        <p:sp>
          <p:nvSpPr>
            <p:cNvPr id="138" name="Oval 137"/>
            <p:cNvSpPr/>
            <p:nvPr/>
          </p:nvSpPr>
          <p:spPr bwMode="auto">
            <a:xfrm>
              <a:off x="2788271" y="1377005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45" indent="-234945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</a:pPr>
              <a:endParaRPr lang="en-GB" sz="1100" dirty="0">
                <a:solidFill>
                  <a:schemeClr val="tx1"/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705" y="1469037"/>
              <a:ext cx="620907" cy="620907"/>
            </a:xfrm>
            <a:prstGeom prst="rect">
              <a:avLst/>
            </a:prstGeom>
          </p:spPr>
        </p:pic>
      </p:grpSp>
      <p:sp>
        <p:nvSpPr>
          <p:cNvPr id="141" name="TextBox 140"/>
          <p:cNvSpPr txBox="1"/>
          <p:nvPr/>
        </p:nvSpPr>
        <p:spPr>
          <a:xfrm>
            <a:off x="1273594" y="1751603"/>
            <a:ext cx="132922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Optimization tool using </a:t>
            </a:r>
            <a:r>
              <a:rPr lang="en-US" sz="1100" b="1" dirty="0" err="1"/>
              <a:t>RShiny</a:t>
            </a:r>
            <a:endParaRPr lang="en-GB" sz="11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3199879" y="1737306"/>
            <a:ext cx="126933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Interactive Dashboard using Tableau</a:t>
            </a:r>
            <a:endParaRPr lang="en-GB" sz="1100" b="1" dirty="0"/>
          </a:p>
        </p:txBody>
      </p:sp>
      <p:cxnSp>
        <p:nvCxnSpPr>
          <p:cNvPr id="143" name="Straight Arrow Connector 142"/>
          <p:cNvCxnSpPr/>
          <p:nvPr/>
        </p:nvCxnSpPr>
        <p:spPr bwMode="auto">
          <a:xfrm flipV="1">
            <a:off x="8540325" y="2240073"/>
            <a:ext cx="0" cy="409553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4" name="Straight Arrow Connector 143"/>
          <p:cNvCxnSpPr/>
          <p:nvPr/>
        </p:nvCxnSpPr>
        <p:spPr bwMode="auto">
          <a:xfrm flipV="1">
            <a:off x="7925553" y="2241131"/>
            <a:ext cx="0" cy="437464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>
            <a:off x="6822631" y="2542293"/>
            <a:ext cx="1102923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Arrow Connector 145"/>
          <p:cNvCxnSpPr/>
          <p:nvPr/>
        </p:nvCxnSpPr>
        <p:spPr bwMode="auto">
          <a:xfrm flipV="1">
            <a:off x="6945510" y="2272600"/>
            <a:ext cx="845" cy="279472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77" y="2710809"/>
            <a:ext cx="822127" cy="272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31353-DD01-4301-A4B6-53DE2E93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High quality reducible outcomes will be delivered through a custom stack deployed in house</a:t>
            </a:r>
          </a:p>
        </p:txBody>
      </p:sp>
    </p:spTree>
    <p:extLst>
      <p:ext uri="{BB962C8B-B14F-4D97-AF65-F5344CB8AC3E}">
        <p14:creationId xmlns:p14="http://schemas.microsoft.com/office/powerpoint/2010/main" val="135262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b"/>
          <a:lstStyle/>
          <a:p>
            <a:r>
              <a:rPr lang="en-US" sz="2400" dirty="0"/>
              <a:t>Scale: Executed multiple projects using a 2-step </a:t>
            </a:r>
            <a:r>
              <a:rPr lang="en-US" sz="2400" dirty="0" err="1"/>
              <a:t>MMx</a:t>
            </a:r>
            <a:r>
              <a:rPr lang="en-US" sz="2400" dirty="0"/>
              <a:t> methodology and enriched it using further advanced techniques</a:t>
            </a:r>
          </a:p>
        </p:txBody>
      </p:sp>
      <p:sp>
        <p:nvSpPr>
          <p:cNvPr id="69" name="CustomShape 3">
            <a:extLst>
              <a:ext uri="{FF2B5EF4-FFF2-40B4-BE49-F238E27FC236}">
                <a16:creationId xmlns:a16="http://schemas.microsoft.com/office/drawing/2014/main" id="{F1CDDE71-8286-42E3-BCB7-7EB073CEDBE9}"/>
              </a:ext>
            </a:extLst>
          </p:cNvPr>
          <p:cNvSpPr/>
          <p:nvPr/>
        </p:nvSpPr>
        <p:spPr>
          <a:xfrm>
            <a:off x="1576343" y="2088270"/>
            <a:ext cx="3427412" cy="3886199"/>
          </a:xfrm>
          <a:prstGeom prst="roundRect">
            <a:avLst>
              <a:gd name="adj" fmla="val 8818"/>
            </a:avLst>
          </a:prstGeom>
          <a:solidFill>
            <a:schemeClr val="accent4">
              <a:lumMod val="20000"/>
              <a:lumOff val="80000"/>
            </a:schemeClr>
          </a:solidFill>
          <a:ln w="25560">
            <a:solidFill>
              <a:srgbClr val="FFFFFF"/>
            </a:solidFill>
            <a:round/>
          </a:ln>
        </p:spPr>
        <p:txBody>
          <a:bodyPr lIns="38160" tIns="61200" rIns="38160" bIns="61200" anchor="t"/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600" b="1" dirty="0"/>
              <a:t>Challenges faced across markets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DE8618-4387-4669-B1AA-62642AEE87B4}"/>
              </a:ext>
            </a:extLst>
          </p:cNvPr>
          <p:cNvGrpSpPr/>
          <p:nvPr/>
        </p:nvGrpSpPr>
        <p:grpSpPr>
          <a:xfrm>
            <a:off x="2039597" y="2940785"/>
            <a:ext cx="2500907" cy="1729019"/>
            <a:chOff x="1598612" y="2994362"/>
            <a:chExt cx="2500907" cy="172901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CC2E9C6-0E5B-4A7C-A2B0-B5345646900D}"/>
                </a:ext>
              </a:extLst>
            </p:cNvPr>
            <p:cNvGrpSpPr/>
            <p:nvPr/>
          </p:nvGrpSpPr>
          <p:grpSpPr>
            <a:xfrm>
              <a:off x="1598612" y="2994363"/>
              <a:ext cx="1268031" cy="1000293"/>
              <a:chOff x="1390937" y="324527"/>
              <a:chExt cx="1268031" cy="1000293"/>
            </a:xfrm>
          </p:grpSpPr>
          <p:sp>
            <p:nvSpPr>
              <p:cNvPr id="78" name="Hexagon 77">
                <a:extLst>
                  <a:ext uri="{FF2B5EF4-FFF2-40B4-BE49-F238E27FC236}">
                    <a16:creationId xmlns:a16="http://schemas.microsoft.com/office/drawing/2014/main" id="{E6D82B40-9F47-4B39-80D2-9A0ED56DED8B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9" name="Hexagon 4">
                <a:extLst>
                  <a:ext uri="{FF2B5EF4-FFF2-40B4-BE49-F238E27FC236}">
                    <a16:creationId xmlns:a16="http://schemas.microsoft.com/office/drawing/2014/main" id="{AB22D631-F81C-4151-9ACE-D0901702538E}"/>
                  </a:ext>
                </a:extLst>
              </p:cNvPr>
              <p:cNvSpPr txBox="1"/>
              <p:nvPr/>
            </p:nvSpPr>
            <p:spPr>
              <a:xfrm>
                <a:off x="1390938" y="491243"/>
                <a:ext cx="1268030" cy="6668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algn="ctr" defTabSz="5333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Sporadic investment in channels</a:t>
                </a:r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5AEB87-2D2D-4ADB-96FE-C31135CFBAE1}"/>
                </a:ext>
              </a:extLst>
            </p:cNvPr>
            <p:cNvGrpSpPr/>
            <p:nvPr/>
          </p:nvGrpSpPr>
          <p:grpSpPr>
            <a:xfrm>
              <a:off x="2831488" y="2994362"/>
              <a:ext cx="1268031" cy="1000293"/>
              <a:chOff x="1390937" y="324527"/>
              <a:chExt cx="1268031" cy="1000293"/>
            </a:xfrm>
          </p:grpSpPr>
          <p:sp>
            <p:nvSpPr>
              <p:cNvPr id="76" name="Hexagon 75">
                <a:extLst>
                  <a:ext uri="{FF2B5EF4-FFF2-40B4-BE49-F238E27FC236}">
                    <a16:creationId xmlns:a16="http://schemas.microsoft.com/office/drawing/2014/main" id="{D4FE9F28-790B-4FB0-B677-47E8FA01F55B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7" name="Hexagon 4">
                <a:extLst>
                  <a:ext uri="{FF2B5EF4-FFF2-40B4-BE49-F238E27FC236}">
                    <a16:creationId xmlns:a16="http://schemas.microsoft.com/office/drawing/2014/main" id="{CC2506D8-EEDB-41DF-B8F8-84F319D73865}"/>
                  </a:ext>
                </a:extLst>
              </p:cNvPr>
              <p:cNvSpPr txBox="1"/>
              <p:nvPr/>
            </p:nvSpPr>
            <p:spPr>
              <a:xfrm>
                <a:off x="1517616" y="491243"/>
                <a:ext cx="990600" cy="6668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algn="ctr" defTabSz="5333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Multi- Collinearity</a:t>
                </a:r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15B2CF9-EFE6-42C5-8B76-2A05AA9337C0}"/>
                </a:ext>
              </a:extLst>
            </p:cNvPr>
            <p:cNvGrpSpPr/>
            <p:nvPr/>
          </p:nvGrpSpPr>
          <p:grpSpPr>
            <a:xfrm>
              <a:off x="2197472" y="3723088"/>
              <a:ext cx="1268031" cy="1000293"/>
              <a:chOff x="1390937" y="324527"/>
              <a:chExt cx="1268031" cy="1000293"/>
            </a:xfrm>
          </p:grpSpPr>
          <p:sp>
            <p:nvSpPr>
              <p:cNvPr id="74" name="Hexagon 73">
                <a:extLst>
                  <a:ext uri="{FF2B5EF4-FFF2-40B4-BE49-F238E27FC236}">
                    <a16:creationId xmlns:a16="http://schemas.microsoft.com/office/drawing/2014/main" id="{12105362-5F74-4EC0-8095-7E21E775A239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3">
                  <a:lumMod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5" name="Hexagon 4">
                <a:extLst>
                  <a:ext uri="{FF2B5EF4-FFF2-40B4-BE49-F238E27FC236}">
                    <a16:creationId xmlns:a16="http://schemas.microsoft.com/office/drawing/2014/main" id="{CA3374ED-83CA-4A1C-A6B9-5E580D817F25}"/>
                  </a:ext>
                </a:extLst>
              </p:cNvPr>
              <p:cNvSpPr txBox="1"/>
              <p:nvPr/>
            </p:nvSpPr>
            <p:spPr>
              <a:xfrm>
                <a:off x="1517616" y="491243"/>
                <a:ext cx="990600" cy="6668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algn="ctr" defTabSz="5333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Stable baseline</a:t>
                </a:r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46C217D-B95C-43D5-97F3-A93F23A4E0B7}"/>
              </a:ext>
            </a:extLst>
          </p:cNvPr>
          <p:cNvSpPr txBox="1"/>
          <p:nvPr/>
        </p:nvSpPr>
        <p:spPr>
          <a:xfrm>
            <a:off x="1576343" y="4977166"/>
            <a:ext cx="3427412" cy="738664"/>
          </a:xfrm>
          <a:prstGeom prst="rect">
            <a:avLst/>
          </a:prstGeom>
          <a:solidFill>
            <a:srgbClr val="EBEBFF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We anticipate these to recur as we scale, and have explored and </a:t>
            </a:r>
            <a:r>
              <a:rPr lang="en-US" sz="1400" b="1" dirty="0">
                <a:solidFill>
                  <a:srgbClr val="000000"/>
                </a:solidFill>
              </a:rPr>
              <a:t>built capability</a:t>
            </a:r>
            <a:r>
              <a:rPr lang="en-US" sz="1400" dirty="0">
                <a:solidFill>
                  <a:srgbClr val="000000"/>
                </a:solidFill>
              </a:rPr>
              <a:t> to tackle them</a:t>
            </a:r>
            <a:endParaRPr lang="en-US" dirty="0"/>
          </a:p>
        </p:txBody>
      </p:sp>
      <p:sp>
        <p:nvSpPr>
          <p:cNvPr id="81" name="CustomShape 3">
            <a:extLst>
              <a:ext uri="{FF2B5EF4-FFF2-40B4-BE49-F238E27FC236}">
                <a16:creationId xmlns:a16="http://schemas.microsoft.com/office/drawing/2014/main" id="{44825B0A-FD23-42B8-AA30-35AF6A80F391}"/>
              </a:ext>
            </a:extLst>
          </p:cNvPr>
          <p:cNvSpPr/>
          <p:nvPr/>
        </p:nvSpPr>
        <p:spPr>
          <a:xfrm>
            <a:off x="5308556" y="1497807"/>
            <a:ext cx="5239045" cy="5067116"/>
          </a:xfrm>
          <a:prstGeom prst="roundRect">
            <a:avLst>
              <a:gd name="adj" fmla="val 5880"/>
            </a:avLst>
          </a:prstGeom>
          <a:solidFill>
            <a:srgbClr val="C00000"/>
          </a:solidFill>
          <a:ln w="25560">
            <a:solidFill>
              <a:srgbClr val="FFFFFF"/>
            </a:solidFill>
            <a:round/>
          </a:ln>
        </p:spPr>
        <p:txBody>
          <a:bodyPr lIns="38160" tIns="61200" rIns="38160" bIns="61200" anchor="t"/>
          <a:lstStyle/>
          <a:p>
            <a:pPr eaLnBrk="1" hangingPunct="1">
              <a:spcBef>
                <a:spcPct val="100000"/>
              </a:spcBef>
              <a:buClrTx/>
            </a:pPr>
            <a:r>
              <a:rPr lang="en-US" sz="1600" b="1" dirty="0">
                <a:solidFill>
                  <a:schemeClr val="bg1"/>
                </a:solidFill>
              </a:rPr>
              <a:t>                        Enriched 2-Step Models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D32F38-ED8D-4046-84C7-ABB1A163ECDD}"/>
              </a:ext>
            </a:extLst>
          </p:cNvPr>
          <p:cNvSpPr txBox="1"/>
          <p:nvPr/>
        </p:nvSpPr>
        <p:spPr>
          <a:xfrm>
            <a:off x="5322547" y="2159310"/>
            <a:ext cx="5225052" cy="1815882"/>
          </a:xfrm>
          <a:prstGeom prst="rect">
            <a:avLst/>
          </a:prstGeom>
          <a:solidFill>
            <a:srgbClr val="ECFFD9"/>
          </a:solidFill>
        </p:spPr>
        <p:txBody>
          <a:bodyPr wrap="square" rtlCol="0" anchor="b">
            <a:spAutoFit/>
          </a:bodyPr>
          <a:lstStyle/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Developed multiple </a:t>
            </a:r>
            <a:r>
              <a:rPr lang="en-US" sz="1400" b="1" dirty="0">
                <a:solidFill>
                  <a:srgbClr val="000000"/>
                </a:solidFill>
              </a:rPr>
              <a:t>transformation</a:t>
            </a:r>
            <a:r>
              <a:rPr lang="en-US" sz="1400" dirty="0">
                <a:solidFill>
                  <a:srgbClr val="000000"/>
                </a:solidFill>
              </a:rPr>
              <a:t> techniques on strong foundation of reproducible research 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F0B20D-3F12-4845-8CB2-8899153DF093}"/>
              </a:ext>
            </a:extLst>
          </p:cNvPr>
          <p:cNvSpPr txBox="1"/>
          <p:nvPr/>
        </p:nvSpPr>
        <p:spPr>
          <a:xfrm>
            <a:off x="5322547" y="4404552"/>
            <a:ext cx="5225052" cy="1815882"/>
          </a:xfrm>
          <a:prstGeom prst="rect">
            <a:avLst/>
          </a:prstGeom>
          <a:solidFill>
            <a:srgbClr val="ECFFD9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Implemented </a:t>
            </a:r>
            <a:r>
              <a:rPr lang="en-US" sz="1400" b="1" dirty="0">
                <a:solidFill>
                  <a:srgbClr val="000000"/>
                </a:solidFill>
              </a:rPr>
              <a:t>multiple modeling techniques </a:t>
            </a:r>
            <a:r>
              <a:rPr lang="en-US" sz="1400" dirty="0">
                <a:solidFill>
                  <a:srgbClr val="000000"/>
                </a:solidFill>
              </a:rPr>
              <a:t>to substantiate beta estimates and reflect confidence around them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4EF8CB-B1AE-464D-912B-96290B36D1C2}"/>
              </a:ext>
            </a:extLst>
          </p:cNvPr>
          <p:cNvSpPr/>
          <p:nvPr/>
        </p:nvSpPr>
        <p:spPr bwMode="auto">
          <a:xfrm>
            <a:off x="5690564" y="2175930"/>
            <a:ext cx="1093197" cy="51425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</a:rPr>
              <a:t>Linear-Linear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27C27B8-67AC-438D-AF31-C233CB5625D2}"/>
              </a:ext>
            </a:extLst>
          </p:cNvPr>
          <p:cNvSpPr/>
          <p:nvPr/>
        </p:nvSpPr>
        <p:spPr bwMode="auto">
          <a:xfrm>
            <a:off x="5882244" y="2880872"/>
            <a:ext cx="1093197" cy="51425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Time Trend Variable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912E72-804F-4EA7-BE2A-776253EA68DB}"/>
              </a:ext>
            </a:extLst>
          </p:cNvPr>
          <p:cNvSpPr/>
          <p:nvPr/>
        </p:nvSpPr>
        <p:spPr bwMode="auto">
          <a:xfrm>
            <a:off x="7191486" y="2164533"/>
            <a:ext cx="1093197" cy="51425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Log-Log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5352F86-6EA2-43E3-9ED8-4134849B6559}"/>
              </a:ext>
            </a:extLst>
          </p:cNvPr>
          <p:cNvSpPr/>
          <p:nvPr/>
        </p:nvSpPr>
        <p:spPr bwMode="auto">
          <a:xfrm>
            <a:off x="7448700" y="2877656"/>
            <a:ext cx="1093197" cy="51425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200" b="1" dirty="0">
                <a:solidFill>
                  <a:schemeClr val="tx1"/>
                </a:solidFill>
              </a:rPr>
              <a:t>Dummy Variable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E3F84F2-B19E-4528-BD3E-3C6C1F92D8F0}"/>
              </a:ext>
            </a:extLst>
          </p:cNvPr>
          <p:cNvSpPr/>
          <p:nvPr/>
        </p:nvSpPr>
        <p:spPr bwMode="auto">
          <a:xfrm>
            <a:off x="8869543" y="2153137"/>
            <a:ext cx="1093197" cy="51425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Linear-Log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A3E70AF-0934-41E9-92E8-ACF23CA15E58}"/>
              </a:ext>
            </a:extLst>
          </p:cNvPr>
          <p:cNvSpPr/>
          <p:nvPr/>
        </p:nvSpPr>
        <p:spPr bwMode="auto">
          <a:xfrm>
            <a:off x="9086172" y="2877656"/>
            <a:ext cx="1093197" cy="514257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Interaction Variable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772835E-B280-415C-9D11-132619974064}"/>
              </a:ext>
            </a:extLst>
          </p:cNvPr>
          <p:cNvSpPr/>
          <p:nvPr/>
        </p:nvSpPr>
        <p:spPr bwMode="auto">
          <a:xfrm>
            <a:off x="5538352" y="4419944"/>
            <a:ext cx="1093197" cy="594360"/>
          </a:xfrm>
          <a:prstGeom prst="rect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tx1"/>
                </a:solidFill>
              </a:rPr>
              <a:t>Partial Least Squares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B417445-B95C-4195-84FF-5DAE0B2D2977}"/>
              </a:ext>
            </a:extLst>
          </p:cNvPr>
          <p:cNvSpPr/>
          <p:nvPr/>
        </p:nvSpPr>
        <p:spPr bwMode="auto">
          <a:xfrm>
            <a:off x="5941544" y="5060008"/>
            <a:ext cx="1093197" cy="594360"/>
          </a:xfrm>
          <a:prstGeom prst="rect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Mixed Effects (LME)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BC4A28-979A-41A3-9ED5-3504FB833BF1}"/>
              </a:ext>
            </a:extLst>
          </p:cNvPr>
          <p:cNvSpPr/>
          <p:nvPr/>
        </p:nvSpPr>
        <p:spPr bwMode="auto">
          <a:xfrm>
            <a:off x="6973081" y="4425059"/>
            <a:ext cx="1645920" cy="594360"/>
          </a:xfrm>
          <a:prstGeom prst="rect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Multivariate Additive Regression Splines (MARS)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FA76AB2-A41E-4E0A-B310-CEB1931CDC3C}"/>
              </a:ext>
            </a:extLst>
          </p:cNvPr>
          <p:cNvSpPr/>
          <p:nvPr/>
        </p:nvSpPr>
        <p:spPr bwMode="auto">
          <a:xfrm>
            <a:off x="8949438" y="4419944"/>
            <a:ext cx="1093197" cy="594360"/>
          </a:xfrm>
          <a:prstGeom prst="rect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Ordinary Lease Squares (OLS)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094210-51C1-46A5-A713-6DC89F52FDEA}"/>
              </a:ext>
            </a:extLst>
          </p:cNvPr>
          <p:cNvSpPr/>
          <p:nvPr/>
        </p:nvSpPr>
        <p:spPr bwMode="auto">
          <a:xfrm>
            <a:off x="9273135" y="5060008"/>
            <a:ext cx="1093197" cy="594360"/>
          </a:xfrm>
          <a:prstGeom prst="rect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Bayesian Hierarchical Model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C6BEB23-7D65-4CE1-8730-95DF52098C54}"/>
              </a:ext>
            </a:extLst>
          </p:cNvPr>
          <p:cNvSpPr/>
          <p:nvPr/>
        </p:nvSpPr>
        <p:spPr bwMode="auto">
          <a:xfrm>
            <a:off x="7332720" y="5060008"/>
            <a:ext cx="1645920" cy="594360"/>
          </a:xfrm>
          <a:prstGeom prst="rect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spcBef>
                <a:spcPct val="100000"/>
              </a:spcBef>
              <a:buClrTx/>
            </a:pPr>
            <a:r>
              <a:rPr lang="en-US" sz="1100" b="1" dirty="0">
                <a:solidFill>
                  <a:schemeClr val="tx1"/>
                </a:solidFill>
              </a:rPr>
              <a:t>Generalized Additive Model (GAM)</a:t>
            </a:r>
          </a:p>
        </p:txBody>
      </p:sp>
    </p:spTree>
    <p:extLst>
      <p:ext uri="{BB962C8B-B14F-4D97-AF65-F5344CB8AC3E}">
        <p14:creationId xmlns:p14="http://schemas.microsoft.com/office/powerpoint/2010/main" val="3244817128"/>
      </p:ext>
    </p:extLst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ca Cola_Mu Sigma_Template" id="{A5B4BE4A-A676-40C0-9C3B-0B15960ED66F}" vid="{724066D1-75BF-4669-A21B-8ABA88A62118}"/>
    </a:ext>
  </a:extLst>
</a:theme>
</file>

<file path=ppt/theme/theme2.xml><?xml version="1.0" encoding="utf-8"?>
<a:theme xmlns:a="http://schemas.openxmlformats.org/drawingml/2006/main" name="blank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ca Cola_Mu Sigma_Template" id="{A5B4BE4A-A676-40C0-9C3B-0B15960ED66F}" vid="{034EACB7-6418-44A1-86D5-4C8C89883A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38261E73C88439BB98AF91E7C8BB9" ma:contentTypeVersion="12" ma:contentTypeDescription="Create a new document." ma:contentTypeScope="" ma:versionID="ce24275585ad6faa1994631f599f0ad0">
  <xsd:schema xmlns:xsd="http://www.w3.org/2001/XMLSchema" xmlns:xs="http://www.w3.org/2001/XMLSchema" xmlns:p="http://schemas.microsoft.com/office/2006/metadata/properties" xmlns:ns2="df96cac6-5edc-4d96-a14f-21dec8cebb64" xmlns:ns3="e6f9aa0a-a4db-4c69-b1fa-f7c559ce6762" targetNamespace="http://schemas.microsoft.com/office/2006/metadata/properties" ma:root="true" ma:fieldsID="e48c4e51891a7ad7a9848e84a11e2199" ns2:_="" ns3:_="">
    <xsd:import namespace="df96cac6-5edc-4d96-a14f-21dec8cebb64"/>
    <xsd:import namespace="e6f9aa0a-a4db-4c69-b1fa-f7c559ce6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6cac6-5edc-4d96-a14f-21dec8cebb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aa0a-a4db-4c69-b1fa-f7c559ce676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ACEAA3-EEE9-4542-94D2-C93873A52D17}"/>
</file>

<file path=customXml/itemProps2.xml><?xml version="1.0" encoding="utf-8"?>
<ds:datastoreItem xmlns:ds="http://schemas.openxmlformats.org/officeDocument/2006/customXml" ds:itemID="{22BDF01F-1746-48E2-A566-DF93B80450BD}"/>
</file>

<file path=customXml/itemProps3.xml><?xml version="1.0" encoding="utf-8"?>
<ds:datastoreItem xmlns:ds="http://schemas.openxmlformats.org/officeDocument/2006/customXml" ds:itemID="{8C6BD21E-C481-445C-A137-2780BC674CA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2913</TotalTime>
  <Words>4474</Words>
  <Application>Microsoft Office PowerPoint</Application>
  <PresentationFormat>Widescreen</PresentationFormat>
  <Paragraphs>1314</Paragraphs>
  <Slides>32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 Unicode MS</vt:lpstr>
      <vt:lpstr>Arial</vt:lpstr>
      <vt:lpstr>Arial Narrow</vt:lpstr>
      <vt:lpstr>Calibri</vt:lpstr>
      <vt:lpstr>Segoe UI</vt:lpstr>
      <vt:lpstr>Tahoma</vt:lpstr>
      <vt:lpstr>Times New Roman</vt:lpstr>
      <vt:lpstr>Webdings</vt:lpstr>
      <vt:lpstr>Wingdings</vt:lpstr>
      <vt:lpstr>2_Default Design</vt:lpstr>
      <vt:lpstr>blank</vt:lpstr>
      <vt:lpstr> MVA – Market Variance Analysis  Aug 2017</vt:lpstr>
      <vt:lpstr>A large CPG wants to optimize marketing investments across channels to drive share and profitability</vt:lpstr>
      <vt:lpstr>Holistic approach to upgrading your MVA</vt:lpstr>
      <vt:lpstr>Business wants to take a holistic approach to upgrading their MVA</vt:lpstr>
      <vt:lpstr>We will make enhancements to existing models to account for non-linear effects, selection biases and uncertainty</vt:lpstr>
      <vt:lpstr>We will address the mixed effects of MVA levers on volume/value share across geographies by using panel methods</vt:lpstr>
      <vt:lpstr>A plethora of response variables, depending on business priorities, can be used to gauge the market reaction</vt:lpstr>
      <vt:lpstr>High quality reducible outcomes will be delivered through a custom stack deployed in house</vt:lpstr>
      <vt:lpstr>Scale: Executed multiple projects using a 2-step MMx methodology and enriched it using further advanced techniques</vt:lpstr>
      <vt:lpstr>Example: Mu Sigma helped a leading pharmaceutical company scale MVA across 6 geographies</vt:lpstr>
      <vt:lpstr>Using the linear mixed model as a predictive engine, a framework is built that can compare thousands of promotional plans to identify the best ones</vt:lpstr>
      <vt:lpstr>All input files need to be laid out in a pre-determined format in one location</vt:lpstr>
      <vt:lpstr>Scenario generation code uses a file with all possible promotions for each Package – week combination</vt:lpstr>
      <vt:lpstr>Code designed to take the number of scenarios and business constraints from the user</vt:lpstr>
      <vt:lpstr>Algorithmically generated scenarios used to compare against the base plan using the comparison code</vt:lpstr>
      <vt:lpstr>Run code to generate two output files showing comparison between base plan and generated scenarios</vt:lpstr>
      <vt:lpstr> Output 1: Aggregated comparison between scenarios</vt:lpstr>
      <vt:lpstr> Output 2: In depth comparison between scenarios </vt:lpstr>
      <vt:lpstr>Rich and diverse experience of executing analytics projects enables Mu Sigma to identify potential risks and mitigation tactics</vt:lpstr>
      <vt:lpstr>Thank You</vt:lpstr>
      <vt:lpstr>Current Marketing Mix Modeling Approach</vt:lpstr>
      <vt:lpstr>Next Generation Marketing Mix Modeling</vt:lpstr>
      <vt:lpstr>Example:  Probabilistic Structural Equation Model Quantifying Contributions to Overall Opinion </vt:lpstr>
      <vt:lpstr>The team followed a planned roadmap to build a simulator to quantify  and compare promotional effectiveness</vt:lpstr>
      <vt:lpstr>Scenario generation code uses a file with all possible promotions for each Package – week combination</vt:lpstr>
      <vt:lpstr>Code designed to take the number of scenarios and business constrains from  the user</vt:lpstr>
      <vt:lpstr>Algorithmically generated scenarios used to compare against the base plan using the comparison code</vt:lpstr>
      <vt:lpstr>Run code to generate two output files showing comparison between base plan and generated scenarios</vt:lpstr>
      <vt:lpstr>Output 1: Aggregated comparison between scenarios</vt:lpstr>
      <vt:lpstr>PowerPoint Presentation</vt:lpstr>
      <vt:lpstr>Market Mix Analysis is the first step towards getting a better understanding of the impact of marketing spends</vt:lpstr>
      <vt:lpstr>Activation of integrated marketing insights is necessary to be delivered in near real-time for Business to see the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Parker James Thomas</dc:creator>
  <cp:lastModifiedBy>Shubhankar Uchil</cp:lastModifiedBy>
  <cp:revision>241</cp:revision>
  <dcterms:created xsi:type="dcterms:W3CDTF">2017-08-04T12:36:34Z</dcterms:created>
  <dcterms:modified xsi:type="dcterms:W3CDTF">2018-07-19T15:34:06Z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ATIntVersion">
    <vt:i4>15</vt:i4>
  </property>
  <property fmtid="{D5CDD505-2E9C-101B-9397-08002B2CF9AE}" pid="3" name="FILEGUID">
    <vt:lpwstr>a65ff2af-1185-4795-a660-25f15b181e01</vt:lpwstr>
  </property>
  <property fmtid="{D5CDD505-2E9C-101B-9397-08002B2CF9AE}" pid="4" name="MODFILEGUID">
    <vt:lpwstr>dc818a8a-c322-41b6-ab2d-636f06fda993</vt:lpwstr>
  </property>
  <property fmtid="{D5CDD505-2E9C-101B-9397-08002B2CF9AE}" pid="5" name="FILEOWNER">
    <vt:lpwstr>Parker James Thomas</vt:lpwstr>
  </property>
  <property fmtid="{D5CDD505-2E9C-101B-9397-08002B2CF9AE}" pid="6" name="MODFILEOWNER">
    <vt:lpwstr>T78052</vt:lpwstr>
  </property>
  <property fmtid="{D5CDD505-2E9C-101B-9397-08002B2CF9AE}" pid="7" name="IPPCLASS">
    <vt:i4>1</vt:i4>
  </property>
  <property fmtid="{D5CDD505-2E9C-101B-9397-08002B2CF9AE}" pid="8" name="MODIPPCLASS">
    <vt:i4>1</vt:i4>
  </property>
  <property fmtid="{D5CDD505-2E9C-101B-9397-08002B2CF9AE}" pid="9" name="MACHINEID">
    <vt:lpwstr>T78052-0407</vt:lpwstr>
  </property>
  <property fmtid="{D5CDD505-2E9C-101B-9397-08002B2CF9AE}" pid="10" name="MODMACHINEID">
    <vt:lpwstr>T78052-0407</vt:lpwstr>
  </property>
  <property fmtid="{D5CDD505-2E9C-101B-9397-08002B2CF9AE}" pid="11" name="CURRENTCLASS">
    <vt:lpwstr>Classified - No Category</vt:lpwstr>
  </property>
  <property fmtid="{D5CDD505-2E9C-101B-9397-08002B2CF9AE}" pid="12" name="ContentTypeId">
    <vt:lpwstr>0x01010080238261E73C88439BB98AF91E7C8BB9</vt:lpwstr>
  </property>
</Properties>
</file>